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0" r:id="rId2"/>
    <p:sldId id="306" r:id="rId3"/>
    <p:sldId id="279" r:id="rId4"/>
    <p:sldId id="330" r:id="rId5"/>
    <p:sldId id="331" r:id="rId6"/>
    <p:sldId id="332" r:id="rId7"/>
    <p:sldId id="333" r:id="rId8"/>
    <p:sldId id="334" r:id="rId9"/>
    <p:sldId id="335" r:id="rId10"/>
    <p:sldId id="336" r:id="rId11"/>
    <p:sldId id="337" r:id="rId12"/>
    <p:sldId id="338" r:id="rId13"/>
    <p:sldId id="339" r:id="rId14"/>
    <p:sldId id="285" r:id="rId15"/>
    <p:sldId id="294"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2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82"/>
  </p:normalViewPr>
  <p:slideViewPr>
    <p:cSldViewPr snapToGrid="0" snapToObjects="1">
      <p:cViewPr varScale="1">
        <p:scale>
          <a:sx n="94" d="100"/>
          <a:sy n="94"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9B7E5-0ED2-5B4E-AEDA-D414C6F992CC}" type="datetimeFigureOut">
              <a:rPr lang="en-US" smtClean="0"/>
              <a:t>3/29/21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508A6-EEB7-4C4F-B50E-AC78723933FC}" type="slidenum">
              <a:rPr lang="en-US" smtClean="0"/>
              <a:t>‹#›</a:t>
            </a:fld>
            <a:endParaRPr lang="en-US" dirty="0"/>
          </a:p>
        </p:txBody>
      </p:sp>
    </p:spTree>
    <p:extLst>
      <p:ext uri="{BB962C8B-B14F-4D97-AF65-F5344CB8AC3E}">
        <p14:creationId xmlns:p14="http://schemas.microsoft.com/office/powerpoint/2010/main" val="108465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052EF-B60A-4E40-A59B-446D0FCFB625}" type="slidenum">
              <a:rPr lang="en-US" smtClean="0"/>
              <a:t>15</a:t>
            </a:fld>
            <a:endParaRPr lang="en-US" dirty="0"/>
          </a:p>
        </p:txBody>
      </p:sp>
    </p:spTree>
    <p:extLst>
      <p:ext uri="{BB962C8B-B14F-4D97-AF65-F5344CB8AC3E}">
        <p14:creationId xmlns:p14="http://schemas.microsoft.com/office/powerpoint/2010/main" val="54380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052EF-B60A-4E40-A59B-446D0FCFB625}" type="slidenum">
              <a:rPr lang="en-US" smtClean="0"/>
              <a:t>16</a:t>
            </a:fld>
            <a:endParaRPr lang="en-US" dirty="0"/>
          </a:p>
        </p:txBody>
      </p:sp>
    </p:spTree>
    <p:extLst>
      <p:ext uri="{BB962C8B-B14F-4D97-AF65-F5344CB8AC3E}">
        <p14:creationId xmlns:p14="http://schemas.microsoft.com/office/powerpoint/2010/main" val="814648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33376" y="1817307"/>
            <a:ext cx="9402976" cy="2387600"/>
          </a:xfrm>
        </p:spPr>
        <p:txBody>
          <a:bodyPr anchor="b"/>
          <a:lstStyle>
            <a:lvl1pPr algn="l">
              <a:defRPr sz="6000" baseline="0"/>
            </a:lvl1pPr>
          </a:lstStyle>
          <a:p>
            <a:r>
              <a:rPr lang="en-US" dirty="0"/>
              <a:t>Click to edit Master title style</a:t>
            </a:r>
          </a:p>
        </p:txBody>
      </p:sp>
      <p:sp>
        <p:nvSpPr>
          <p:cNvPr id="3" name="Subtitle 2"/>
          <p:cNvSpPr>
            <a:spLocks noGrp="1"/>
          </p:cNvSpPr>
          <p:nvPr>
            <p:ph type="subTitle" idx="1"/>
          </p:nvPr>
        </p:nvSpPr>
        <p:spPr>
          <a:xfrm>
            <a:off x="1033376" y="4296982"/>
            <a:ext cx="9402976" cy="1079690"/>
          </a:xfrm>
        </p:spPr>
        <p:txBody>
          <a:bodyPr/>
          <a:lstStyle>
            <a:lvl1pPr marL="0" indent="0" algn="l">
              <a:lnSpc>
                <a:spcPct val="120000"/>
              </a:lnSpc>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4644" y="6012174"/>
            <a:ext cx="3408172" cy="560838"/>
          </a:xfrm>
          <a:prstGeom prst="rect">
            <a:avLst/>
          </a:prstGeom>
        </p:spPr>
      </p:pic>
      <p:sp>
        <p:nvSpPr>
          <p:cNvPr id="9" name="TextBox 8"/>
          <p:cNvSpPr txBox="1"/>
          <p:nvPr userDrawn="1"/>
        </p:nvSpPr>
        <p:spPr>
          <a:xfrm>
            <a:off x="3471729" y="5944952"/>
            <a:ext cx="4800600" cy="653962"/>
          </a:xfrm>
          <a:prstGeom prst="rect">
            <a:avLst/>
          </a:prstGeom>
          <a:noFill/>
        </p:spPr>
        <p:txBody>
          <a:bodyPr wrap="square" rtlCol="0">
            <a:spAutoFit/>
          </a:bodyPr>
          <a:lstStyle/>
          <a:p>
            <a:pPr algn="r">
              <a:lnSpc>
                <a:spcPts val="2300"/>
              </a:lnSpc>
            </a:pPr>
            <a:r>
              <a:rPr lang="en-US" sz="1400" b="1" dirty="0">
                <a:solidFill>
                  <a:schemeClr val="bg1">
                    <a:lumMod val="75000"/>
                  </a:schemeClr>
                </a:solidFill>
                <a:latin typeface="Arial Narrow" charset="0"/>
                <a:ea typeface="Arial Narrow" charset="0"/>
                <a:cs typeface="Arial Narrow" charset="0"/>
              </a:rPr>
              <a:t>© Curtin University</a:t>
            </a:r>
            <a:br>
              <a:rPr lang="en-US" sz="1400" dirty="0">
                <a:solidFill>
                  <a:schemeClr val="bg1">
                    <a:lumMod val="75000"/>
                  </a:schemeClr>
                </a:solidFill>
                <a:latin typeface="Arial Narrow" charset="0"/>
                <a:ea typeface="Arial Narrow" charset="0"/>
                <a:cs typeface="Arial Narrow" charset="0"/>
              </a:rPr>
            </a:br>
            <a:r>
              <a:rPr lang="en-US" sz="1400" dirty="0">
                <a:solidFill>
                  <a:schemeClr val="bg1">
                    <a:lumMod val="75000"/>
                  </a:schemeClr>
                </a:solidFill>
                <a:latin typeface="Arial Narrow" charset="0"/>
                <a:ea typeface="Arial Narrow" charset="0"/>
                <a:cs typeface="Arial Narrow" charset="0"/>
              </a:rPr>
              <a:t>School of Design &amp; Art</a:t>
            </a:r>
          </a:p>
        </p:txBody>
      </p:sp>
    </p:spTree>
    <p:extLst>
      <p:ext uri="{BB962C8B-B14F-4D97-AF65-F5344CB8AC3E}">
        <p14:creationId xmlns:p14="http://schemas.microsoft.com/office/powerpoint/2010/main" val="1569644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65BF1-6582-BA4A-B683-A88F0CC7AF40}" type="datetimeFigureOut">
              <a:rPr lang="en-US" smtClean="0"/>
              <a:t>3/29/21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202967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465BF1-6582-BA4A-B683-A88F0CC7AF40}" type="datetimeFigureOut">
              <a:rPr lang="en-US" smtClean="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2036903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465BF1-6582-BA4A-B683-A88F0CC7AF40}" type="datetimeFigureOut">
              <a:rPr lang="en-US" smtClean="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1196845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65BF1-6582-BA4A-B683-A88F0CC7AF40}" type="datetimeFigureOut">
              <a:rPr lang="en-US" smtClean="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2049321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65BF1-6582-BA4A-B683-A88F0CC7AF40}" type="datetimeFigureOut">
              <a:rPr lang="en-US" smtClean="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159556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ound Same Side Corner Rectangle 10">
            <a:extLst>
              <a:ext uri="{FF2B5EF4-FFF2-40B4-BE49-F238E27FC236}">
                <a16:creationId xmlns:a16="http://schemas.microsoft.com/office/drawing/2014/main" id="{B6BBC351-C14F-0447-86E5-35E80024D4C8}"/>
              </a:ext>
            </a:extLst>
          </p:cNvPr>
          <p:cNvSpPr/>
          <p:nvPr userDrawn="1"/>
        </p:nvSpPr>
        <p:spPr>
          <a:xfrm rot="5400000">
            <a:off x="-67857" y="524143"/>
            <a:ext cx="1027535" cy="898498"/>
          </a:xfrm>
          <a:prstGeom prst="round2SameRect">
            <a:avLst>
              <a:gd name="adj1" fmla="val 2656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TextBox 11">
            <a:extLst>
              <a:ext uri="{FF2B5EF4-FFF2-40B4-BE49-F238E27FC236}">
                <a16:creationId xmlns:a16="http://schemas.microsoft.com/office/drawing/2014/main" id="{8BACB52D-88E2-BC4B-97CC-C575CEDE2B53}"/>
              </a:ext>
            </a:extLst>
          </p:cNvPr>
          <p:cNvSpPr txBox="1"/>
          <p:nvPr userDrawn="1"/>
        </p:nvSpPr>
        <p:spPr>
          <a:xfrm>
            <a:off x="117036" y="517984"/>
            <a:ext cx="618687" cy="261610"/>
          </a:xfrm>
          <a:prstGeom prst="rect">
            <a:avLst/>
          </a:prstGeom>
          <a:noFill/>
        </p:spPr>
        <p:txBody>
          <a:bodyPr wrap="square" rtlCol="0">
            <a:spAutoFit/>
          </a:bodyPr>
          <a:lstStyle/>
          <a:p>
            <a:pPr algn="ctr"/>
            <a:r>
              <a:rPr lang="en-US" sz="1100" b="0" i="0" dirty="0">
                <a:solidFill>
                  <a:schemeClr val="bg1">
                    <a:lumMod val="65000"/>
                  </a:schemeClr>
                </a:solidFill>
                <a:latin typeface="Gill Sans" panose="020B0502020104020203" pitchFamily="34" charset="-79"/>
                <a:ea typeface="Arial Narrow" charset="0"/>
                <a:cs typeface="Gill Sans" panose="020B0502020104020203" pitchFamily="34" charset="-79"/>
              </a:rPr>
              <a:t>STEP</a:t>
            </a:r>
          </a:p>
        </p:txBody>
      </p:sp>
      <p:sp>
        <p:nvSpPr>
          <p:cNvPr id="3" name="Date Placeholder 2"/>
          <p:cNvSpPr>
            <a:spLocks noGrp="1"/>
          </p:cNvSpPr>
          <p:nvPr>
            <p:ph type="dt" sz="half" idx="10"/>
          </p:nvPr>
        </p:nvSpPr>
        <p:spPr/>
        <p:txBody>
          <a:bodyPr/>
          <a:lstStyle/>
          <a:p>
            <a:fld id="{F1465BF1-6582-BA4A-B683-A88F0CC7AF40}" type="datetimeFigureOut">
              <a:rPr lang="en-US" smtClean="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6FEE65-4DF9-8444-9E82-62B5A0D51F1F}" type="slidenum">
              <a:rPr lang="en-US" smtClean="0"/>
              <a:t>‹#›</a:t>
            </a:fld>
            <a:endParaRPr lang="en-US" dirty="0"/>
          </a:p>
        </p:txBody>
      </p:sp>
      <p:sp>
        <p:nvSpPr>
          <p:cNvPr id="6" name="Content Placeholder 2"/>
          <p:cNvSpPr>
            <a:spLocks noGrp="1"/>
          </p:cNvSpPr>
          <p:nvPr>
            <p:ph idx="1" hasCustomPrompt="1"/>
          </p:nvPr>
        </p:nvSpPr>
        <p:spPr>
          <a:xfrm>
            <a:off x="1219200" y="483476"/>
            <a:ext cx="10134599" cy="5693487"/>
          </a:xfrm>
        </p:spPr>
        <p:txBody>
          <a:bodyPr/>
          <a:lstStyle>
            <a:lvl1pPr marL="0" indent="0">
              <a:lnSpc>
                <a:spcPct val="11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Instructions here </a:t>
            </a:r>
            <a:r>
              <a:rPr lang="mr-IN" dirty="0"/>
              <a:t>…</a:t>
            </a:r>
            <a:r>
              <a:rPr lang="en-AU" dirty="0"/>
              <a:t>.</a:t>
            </a:r>
            <a:endParaRPr lang="en-US" dirty="0"/>
          </a:p>
        </p:txBody>
      </p:sp>
      <p:sp>
        <p:nvSpPr>
          <p:cNvPr id="9" name="Text Placeholder 8"/>
          <p:cNvSpPr>
            <a:spLocks noGrp="1"/>
          </p:cNvSpPr>
          <p:nvPr>
            <p:ph type="body" sz="quarter" idx="13" hasCustomPrompt="1"/>
          </p:nvPr>
        </p:nvSpPr>
        <p:spPr>
          <a:xfrm>
            <a:off x="110340" y="791253"/>
            <a:ext cx="625384" cy="514679"/>
          </a:xfrm>
        </p:spPr>
        <p:txBody>
          <a:bodyPr/>
          <a:lstStyle>
            <a:lvl1pPr marL="0" indent="0" algn="ctr">
              <a:buNone/>
              <a:defRPr b="1"/>
            </a:lvl1pPr>
          </a:lstStyle>
          <a:p>
            <a:pPr lvl="0"/>
            <a:r>
              <a:rPr lang="en-US" dirty="0"/>
              <a:t>#</a:t>
            </a:r>
          </a:p>
        </p:txBody>
      </p:sp>
    </p:spTree>
    <p:extLst>
      <p:ext uri="{BB962C8B-B14F-4D97-AF65-F5344CB8AC3E}">
        <p14:creationId xmlns:p14="http://schemas.microsoft.com/office/powerpoint/2010/main" val="53765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65BF1-6582-BA4A-B683-A88F0CC7AF40}" type="datetimeFigureOut">
              <a:rPr lang="en-US" smtClean="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133308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sp>
        <p:nvSpPr>
          <p:cNvPr id="8" name="Round Same Side Corner Rectangle 7">
            <a:extLst>
              <a:ext uri="{FF2B5EF4-FFF2-40B4-BE49-F238E27FC236}">
                <a16:creationId xmlns:a16="http://schemas.microsoft.com/office/drawing/2014/main" id="{AFFEEB43-EFC3-E54E-8354-524226139AB6}"/>
              </a:ext>
            </a:extLst>
          </p:cNvPr>
          <p:cNvSpPr/>
          <p:nvPr userDrawn="1"/>
        </p:nvSpPr>
        <p:spPr>
          <a:xfrm rot="5400000">
            <a:off x="-67857" y="524143"/>
            <a:ext cx="1027535" cy="898498"/>
          </a:xfrm>
          <a:prstGeom prst="round2SameRect">
            <a:avLst>
              <a:gd name="adj1" fmla="val 2656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Date Placeholder 2"/>
          <p:cNvSpPr>
            <a:spLocks noGrp="1"/>
          </p:cNvSpPr>
          <p:nvPr>
            <p:ph type="dt" sz="half" idx="10"/>
          </p:nvPr>
        </p:nvSpPr>
        <p:spPr/>
        <p:txBody>
          <a:bodyPr/>
          <a:lstStyle/>
          <a:p>
            <a:fld id="{F1465BF1-6582-BA4A-B683-A88F0CC7AF40}" type="datetimeFigureOut">
              <a:rPr lang="en-US" smtClean="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6FEE65-4DF9-8444-9E82-62B5A0D51F1F}" type="slidenum">
              <a:rPr lang="en-US" smtClean="0"/>
              <a:t>‹#›</a:t>
            </a:fld>
            <a:endParaRPr lang="en-US" dirty="0"/>
          </a:p>
        </p:txBody>
      </p:sp>
      <p:sp>
        <p:nvSpPr>
          <p:cNvPr id="6" name="Content Placeholder 2"/>
          <p:cNvSpPr>
            <a:spLocks noGrp="1"/>
          </p:cNvSpPr>
          <p:nvPr>
            <p:ph idx="1" hasCustomPrompt="1"/>
          </p:nvPr>
        </p:nvSpPr>
        <p:spPr>
          <a:xfrm>
            <a:off x="1219200" y="1739900"/>
            <a:ext cx="10134599" cy="4437063"/>
          </a:xfrm>
        </p:spPr>
        <p:txBody>
          <a:bodyPr/>
          <a:lstStyle>
            <a:lvl1pPr marL="0" indent="0">
              <a:lnSpc>
                <a:spcPct val="11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Instructions here </a:t>
            </a:r>
            <a:r>
              <a:rPr lang="mr-IN" dirty="0"/>
              <a:t>…</a:t>
            </a:r>
            <a:r>
              <a:rPr lang="en-AU" dirty="0"/>
              <a:t>.</a:t>
            </a:r>
            <a:endParaRPr lang="en-US" dirty="0"/>
          </a:p>
        </p:txBody>
      </p:sp>
      <p:pic>
        <p:nvPicPr>
          <p:cNvPr id="2" name="Picture 1">
            <a:extLst>
              <a:ext uri="{FF2B5EF4-FFF2-40B4-BE49-F238E27FC236}">
                <a16:creationId xmlns:a16="http://schemas.microsoft.com/office/drawing/2014/main" id="{C79E76E0-22B9-3347-835B-FDB027BB718B}"/>
              </a:ext>
            </a:extLst>
          </p:cNvPr>
          <p:cNvPicPr>
            <a:picLocks noChangeAspect="1"/>
          </p:cNvPicPr>
          <p:nvPr userDrawn="1"/>
        </p:nvPicPr>
        <p:blipFill>
          <a:blip r:embed="rId2"/>
          <a:stretch>
            <a:fillRect/>
          </a:stretch>
        </p:blipFill>
        <p:spPr>
          <a:xfrm>
            <a:off x="166510" y="695402"/>
            <a:ext cx="519290" cy="519290"/>
          </a:xfrm>
          <a:prstGeom prst="rect">
            <a:avLst/>
          </a:prstGeom>
        </p:spPr>
      </p:pic>
      <p:sp>
        <p:nvSpPr>
          <p:cNvPr id="11" name="Title 1">
            <a:extLst>
              <a:ext uri="{FF2B5EF4-FFF2-40B4-BE49-F238E27FC236}">
                <a16:creationId xmlns:a16="http://schemas.microsoft.com/office/drawing/2014/main" id="{CA1091D2-6278-3444-8CC6-8BB5FBDC5E2C}"/>
              </a:ext>
            </a:extLst>
          </p:cNvPr>
          <p:cNvSpPr>
            <a:spLocks noGrp="1"/>
          </p:cNvSpPr>
          <p:nvPr>
            <p:ph type="title"/>
          </p:nvPr>
        </p:nvSpPr>
        <p:spPr>
          <a:xfrm>
            <a:off x="1219200" y="324643"/>
            <a:ext cx="10216960" cy="1162517"/>
          </a:xfrm>
        </p:spPr>
        <p:txBody>
          <a:bodyPr/>
          <a:lstStyle/>
          <a:p>
            <a:r>
              <a:rPr lang="en-US"/>
              <a:t>Click to edit Master title style</a:t>
            </a:r>
          </a:p>
        </p:txBody>
      </p:sp>
    </p:spTree>
    <p:extLst>
      <p:ext uri="{BB962C8B-B14F-4D97-AF65-F5344CB8AC3E}">
        <p14:creationId xmlns:p14="http://schemas.microsoft.com/office/powerpoint/2010/main" val="75246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commended Reading">
    <p:spTree>
      <p:nvGrpSpPr>
        <p:cNvPr id="1" name=""/>
        <p:cNvGrpSpPr/>
        <p:nvPr/>
      </p:nvGrpSpPr>
      <p:grpSpPr>
        <a:xfrm>
          <a:off x="0" y="0"/>
          <a:ext cx="0" cy="0"/>
          <a:chOff x="0" y="0"/>
          <a:chExt cx="0" cy="0"/>
        </a:xfrm>
      </p:grpSpPr>
      <p:sp>
        <p:nvSpPr>
          <p:cNvPr id="8" name="Round Same Side Corner Rectangle 7">
            <a:extLst>
              <a:ext uri="{FF2B5EF4-FFF2-40B4-BE49-F238E27FC236}">
                <a16:creationId xmlns:a16="http://schemas.microsoft.com/office/drawing/2014/main" id="{AFFEEB43-EFC3-E54E-8354-524226139AB6}"/>
              </a:ext>
            </a:extLst>
          </p:cNvPr>
          <p:cNvSpPr/>
          <p:nvPr userDrawn="1"/>
        </p:nvSpPr>
        <p:spPr>
          <a:xfrm rot="5400000">
            <a:off x="-67857" y="524143"/>
            <a:ext cx="1027535" cy="898498"/>
          </a:xfrm>
          <a:prstGeom prst="round2SameRect">
            <a:avLst>
              <a:gd name="adj1" fmla="val 2656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Date Placeholder 2"/>
          <p:cNvSpPr>
            <a:spLocks noGrp="1"/>
          </p:cNvSpPr>
          <p:nvPr>
            <p:ph type="dt" sz="half" idx="10"/>
          </p:nvPr>
        </p:nvSpPr>
        <p:spPr/>
        <p:txBody>
          <a:bodyPr/>
          <a:lstStyle/>
          <a:p>
            <a:fld id="{F1465BF1-6582-BA4A-B683-A88F0CC7AF40}" type="datetimeFigureOut">
              <a:rPr lang="en-US" smtClean="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6FEE65-4DF9-8444-9E82-62B5A0D51F1F}" type="slidenum">
              <a:rPr lang="en-US" smtClean="0"/>
              <a:t>‹#›</a:t>
            </a:fld>
            <a:endParaRPr lang="en-US" dirty="0"/>
          </a:p>
        </p:txBody>
      </p:sp>
      <p:sp>
        <p:nvSpPr>
          <p:cNvPr id="6" name="Content Placeholder 2"/>
          <p:cNvSpPr>
            <a:spLocks noGrp="1"/>
          </p:cNvSpPr>
          <p:nvPr>
            <p:ph idx="1" hasCustomPrompt="1"/>
          </p:nvPr>
        </p:nvSpPr>
        <p:spPr>
          <a:xfrm>
            <a:off x="1219200" y="1739900"/>
            <a:ext cx="10134599" cy="4437063"/>
          </a:xfrm>
        </p:spPr>
        <p:txBody>
          <a:bodyPr/>
          <a:lstStyle>
            <a:lvl1pPr marL="0" indent="0">
              <a:lnSpc>
                <a:spcPct val="11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Instructions here </a:t>
            </a:r>
            <a:r>
              <a:rPr lang="mr-IN" dirty="0"/>
              <a:t>…</a:t>
            </a:r>
            <a:r>
              <a:rPr lang="en-AU" dirty="0"/>
              <a:t>.</a:t>
            </a:r>
            <a:endParaRPr lang="en-US" dirty="0"/>
          </a:p>
        </p:txBody>
      </p:sp>
      <p:sp>
        <p:nvSpPr>
          <p:cNvPr id="11" name="Title 1">
            <a:extLst>
              <a:ext uri="{FF2B5EF4-FFF2-40B4-BE49-F238E27FC236}">
                <a16:creationId xmlns:a16="http://schemas.microsoft.com/office/drawing/2014/main" id="{CA1091D2-6278-3444-8CC6-8BB5FBDC5E2C}"/>
              </a:ext>
            </a:extLst>
          </p:cNvPr>
          <p:cNvSpPr>
            <a:spLocks noGrp="1"/>
          </p:cNvSpPr>
          <p:nvPr>
            <p:ph type="title"/>
          </p:nvPr>
        </p:nvSpPr>
        <p:spPr>
          <a:xfrm>
            <a:off x="1219200" y="324643"/>
            <a:ext cx="10216960" cy="1162517"/>
          </a:xfrm>
        </p:spPr>
        <p:txBody>
          <a:bodyPr/>
          <a:lstStyle/>
          <a:p>
            <a:r>
              <a:rPr lang="en-US"/>
              <a:t>Click to edit Master title style</a:t>
            </a:r>
          </a:p>
        </p:txBody>
      </p:sp>
      <p:pic>
        <p:nvPicPr>
          <p:cNvPr id="7" name="Picture 6">
            <a:extLst>
              <a:ext uri="{FF2B5EF4-FFF2-40B4-BE49-F238E27FC236}">
                <a16:creationId xmlns:a16="http://schemas.microsoft.com/office/drawing/2014/main" id="{24183F69-1D38-F348-BCF8-2D204605FE88}"/>
              </a:ext>
            </a:extLst>
          </p:cNvPr>
          <p:cNvPicPr>
            <a:picLocks noChangeAspect="1"/>
          </p:cNvPicPr>
          <p:nvPr userDrawn="1"/>
        </p:nvPicPr>
        <p:blipFill>
          <a:blip r:embed="rId2"/>
          <a:stretch>
            <a:fillRect/>
          </a:stretch>
        </p:blipFill>
        <p:spPr>
          <a:xfrm>
            <a:off x="246386" y="761809"/>
            <a:ext cx="366963" cy="423165"/>
          </a:xfrm>
          <a:prstGeom prst="rect">
            <a:avLst/>
          </a:prstGeom>
        </p:spPr>
      </p:pic>
    </p:spTree>
    <p:extLst>
      <p:ext uri="{BB962C8B-B14F-4D97-AF65-F5344CB8AC3E}">
        <p14:creationId xmlns:p14="http://schemas.microsoft.com/office/powerpoint/2010/main" val="81194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465BF1-6582-BA4A-B683-A88F0CC7AF40}" type="datetimeFigureOut">
              <a:rPr lang="en-US" smtClean="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45104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465BF1-6582-BA4A-B683-A88F0CC7AF40}" type="datetimeFigureOut">
              <a:rPr lang="en-US" smtClean="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4210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465BF1-6582-BA4A-B683-A88F0CC7AF40}" type="datetimeFigureOut">
              <a:rPr lang="en-US" smtClean="0"/>
              <a:t>3/29/21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1177405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465BF1-6582-BA4A-B683-A88F0CC7AF40}" type="datetimeFigureOut">
              <a:rPr lang="en-US" smtClean="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6FEE65-4DF9-8444-9E82-62B5A0D51F1F}" type="slidenum">
              <a:rPr lang="en-US" smtClean="0"/>
              <a:t>‹#›</a:t>
            </a:fld>
            <a:endParaRPr lang="en-US" dirty="0"/>
          </a:p>
        </p:txBody>
      </p:sp>
    </p:spTree>
    <p:extLst>
      <p:ext uri="{BB962C8B-B14F-4D97-AF65-F5344CB8AC3E}">
        <p14:creationId xmlns:p14="http://schemas.microsoft.com/office/powerpoint/2010/main" val="1743713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65BF1-6582-BA4A-B683-A88F0CC7AF40}" type="datetimeFigureOut">
              <a:rPr lang="en-US" smtClean="0"/>
              <a:t>3/29/21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FEE65-4DF9-8444-9E82-62B5A0D51F1F}" type="slidenum">
              <a:rPr lang="en-US" smtClean="0"/>
              <a:t>‹#›</a:t>
            </a:fld>
            <a:endParaRPr lang="en-US" dirty="0"/>
          </a:p>
        </p:txBody>
      </p:sp>
    </p:spTree>
    <p:extLst>
      <p:ext uri="{BB962C8B-B14F-4D97-AF65-F5344CB8AC3E}">
        <p14:creationId xmlns:p14="http://schemas.microsoft.com/office/powerpoint/2010/main" val="82218596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uxbooth.com/articles/complete-beginners-guide-to-design-research/"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justcreative.com/ux-problems-and-solutions/" TargetMode="External"/><Relationship Id="rId4" Type="http://schemas.openxmlformats.org/officeDocument/2006/relationships/hyperlink" Target="https://careerfoundry.com/en/blog/ux-design/the-importance-of-user-research-and-how-to-do-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p:cNvSpPr txBox="1">
            <a:spLocks/>
          </p:cNvSpPr>
          <p:nvPr/>
        </p:nvSpPr>
        <p:spPr>
          <a:xfrm>
            <a:off x="430706" y="5935107"/>
            <a:ext cx="3569792" cy="79430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a:buNone/>
              <a:defRPr sz="2400" kern="1200">
                <a:solidFill>
                  <a:schemeClr val="bg1">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AU" sz="1600" dirty="0">
                <a:latin typeface="Arial Narrow" charset="0"/>
                <a:ea typeface="Arial Narrow" charset="0"/>
                <a:cs typeface="Arial Narrow" charset="0"/>
              </a:rPr>
              <a:t>By Daniel Brouse</a:t>
            </a:r>
            <a:br>
              <a:rPr lang="en-AU" sz="1600" dirty="0">
                <a:latin typeface="Arial Narrow" charset="0"/>
                <a:ea typeface="Arial Narrow" charset="0"/>
                <a:cs typeface="Arial Narrow" charset="0"/>
              </a:rPr>
            </a:br>
            <a:r>
              <a:rPr lang="en-AU" sz="1600" b="1" dirty="0">
                <a:latin typeface="Arial Narrow" charset="0"/>
                <a:ea typeface="Arial Narrow" charset="0"/>
                <a:cs typeface="Arial Narrow" charset="0"/>
              </a:rPr>
              <a:t>UX2</a:t>
            </a:r>
            <a:r>
              <a:rPr lang="en-AU" sz="1600" dirty="0">
                <a:latin typeface="Arial Narrow" charset="0"/>
                <a:ea typeface="Arial Narrow" charset="0"/>
                <a:cs typeface="Arial Narrow" charset="0"/>
              </a:rPr>
              <a:t> / ICTE2002</a:t>
            </a:r>
            <a:endParaRPr lang="en-US" sz="1600" dirty="0">
              <a:latin typeface="Arial Narrow" charset="0"/>
              <a:ea typeface="Arial Narrow" charset="0"/>
              <a:cs typeface="Arial Narrow" charset="0"/>
            </a:endParaRPr>
          </a:p>
        </p:txBody>
      </p:sp>
      <p:sp>
        <p:nvSpPr>
          <p:cNvPr id="12" name="TextBox 11"/>
          <p:cNvSpPr txBox="1"/>
          <p:nvPr/>
        </p:nvSpPr>
        <p:spPr>
          <a:xfrm>
            <a:off x="2925880" y="1960599"/>
            <a:ext cx="9266120" cy="2893100"/>
          </a:xfrm>
          <a:prstGeom prst="rect">
            <a:avLst/>
          </a:prstGeom>
          <a:noFill/>
        </p:spPr>
        <p:txBody>
          <a:bodyPr wrap="square" rtlCol="0">
            <a:spAutoFit/>
          </a:bodyPr>
          <a:lstStyle/>
          <a:p>
            <a:pPr>
              <a:spcAft>
                <a:spcPts val="1800"/>
              </a:spcAft>
            </a:pPr>
            <a:r>
              <a:rPr lang="en-AU" sz="3600" b="1" u="sng" dirty="0">
                <a:latin typeface="Arial" panose="020B0604020202020204" pitchFamily="34" charset="0"/>
                <a:cs typeface="Arial" panose="020B0604020202020204" pitchFamily="34" charset="0"/>
              </a:rPr>
              <a:t>5A</a:t>
            </a:r>
            <a:r>
              <a:rPr lang="en-AU" sz="3600" b="1" u="sng" dirty="0">
                <a:latin typeface="Gill Sans" panose="020B0502020104020203" pitchFamily="34" charset="-79"/>
                <a:cs typeface="Gill Sans" panose="020B0502020104020203" pitchFamily="34" charset="-79"/>
              </a:rPr>
              <a:t>:</a:t>
            </a:r>
            <a:r>
              <a:rPr lang="en-AU" sz="3600" b="1" dirty="0">
                <a:latin typeface="Gill Sans" panose="020B0502020104020203" pitchFamily="34" charset="-79"/>
                <a:cs typeface="Gill Sans" panose="020B0502020104020203" pitchFamily="34" charset="-79"/>
              </a:rPr>
              <a:t> Design Challenges with 7 Step Canvas Framework</a:t>
            </a:r>
          </a:p>
          <a:p>
            <a:pPr>
              <a:spcAft>
                <a:spcPts val="1800"/>
              </a:spcAft>
            </a:pPr>
            <a:endParaRPr lang="en-AU" sz="4000" b="1" dirty="0">
              <a:latin typeface="Gill Sans" panose="020B0502020104020203" pitchFamily="34" charset="-79"/>
              <a:cs typeface="Gill Sans" panose="020B0502020104020203" pitchFamily="34" charset="-79"/>
            </a:endParaRPr>
          </a:p>
          <a:p>
            <a:pPr>
              <a:spcAft>
                <a:spcPts val="1800"/>
              </a:spcAft>
            </a:pPr>
            <a:endParaRPr lang="en-AU" sz="4000" b="1" dirty="0">
              <a:latin typeface="Gill Sans" panose="020B0502020104020203" pitchFamily="34" charset="-79"/>
              <a:cs typeface="Gill Sans" panose="020B0502020104020203" pitchFamily="34" charset="-79"/>
            </a:endParaRPr>
          </a:p>
        </p:txBody>
      </p:sp>
      <p:grpSp>
        <p:nvGrpSpPr>
          <p:cNvPr id="3" name="Group 2">
            <a:extLst>
              <a:ext uri="{FF2B5EF4-FFF2-40B4-BE49-F238E27FC236}">
                <a16:creationId xmlns:a16="http://schemas.microsoft.com/office/drawing/2014/main" id="{D708670C-9F6C-7E4D-84E0-E0081A8F421E}"/>
              </a:ext>
            </a:extLst>
          </p:cNvPr>
          <p:cNvGrpSpPr/>
          <p:nvPr/>
        </p:nvGrpSpPr>
        <p:grpSpPr>
          <a:xfrm>
            <a:off x="1106179" y="1749368"/>
            <a:ext cx="1433015" cy="1725772"/>
            <a:chOff x="7100887" y="539756"/>
            <a:chExt cx="1433015" cy="1725772"/>
          </a:xfrm>
        </p:grpSpPr>
        <p:sp>
          <p:nvSpPr>
            <p:cNvPr id="11" name="TextBox 10"/>
            <p:cNvSpPr txBox="1"/>
            <p:nvPr/>
          </p:nvSpPr>
          <p:spPr>
            <a:xfrm>
              <a:off x="7264071" y="1125426"/>
              <a:ext cx="1079350" cy="923330"/>
            </a:xfrm>
            <a:prstGeom prst="rect">
              <a:avLst/>
            </a:prstGeom>
            <a:noFill/>
          </p:spPr>
          <p:txBody>
            <a:bodyPr wrap="square" rtlCol="0">
              <a:spAutoFit/>
            </a:bodyPr>
            <a:lstStyle/>
            <a:p>
              <a:pPr algn="ctr"/>
              <a:r>
                <a:rPr lang="en-AU" sz="5400" b="1" dirty="0">
                  <a:latin typeface="Arial" panose="020B0604020202020204" pitchFamily="34" charset="0"/>
                  <a:cs typeface="Arial" panose="020B0604020202020204" pitchFamily="34" charset="0"/>
                </a:rPr>
                <a:t>5</a:t>
              </a:r>
              <a:endParaRPr lang="en-AU" sz="4400" b="1" dirty="0">
                <a:latin typeface="Arial" panose="020B0604020202020204" pitchFamily="34" charset="0"/>
                <a:cs typeface="Arial" panose="020B0604020202020204" pitchFamily="34" charset="0"/>
              </a:endParaRPr>
            </a:p>
          </p:txBody>
        </p:sp>
        <p:sp>
          <p:nvSpPr>
            <p:cNvPr id="2" name="Rounded Rectangle 1">
              <a:extLst>
                <a:ext uri="{FF2B5EF4-FFF2-40B4-BE49-F238E27FC236}">
                  <a16:creationId xmlns:a16="http://schemas.microsoft.com/office/drawing/2014/main" id="{0A52A90B-61B3-BE46-A91B-75C346837962}"/>
                </a:ext>
              </a:extLst>
            </p:cNvPr>
            <p:cNvSpPr/>
            <p:nvPr/>
          </p:nvSpPr>
          <p:spPr>
            <a:xfrm>
              <a:off x="7100887" y="539756"/>
              <a:ext cx="1433015" cy="1725772"/>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7BBFA364-F7DE-3E44-84B4-DC59A73FDC98}"/>
                </a:ext>
              </a:extLst>
            </p:cNvPr>
            <p:cNvSpPr txBox="1"/>
            <p:nvPr/>
          </p:nvSpPr>
          <p:spPr>
            <a:xfrm>
              <a:off x="7131644" y="750987"/>
              <a:ext cx="1402258" cy="307777"/>
            </a:xfrm>
            <a:prstGeom prst="rect">
              <a:avLst/>
            </a:prstGeom>
            <a:noFill/>
          </p:spPr>
          <p:txBody>
            <a:bodyPr wrap="square" rtlCol="0">
              <a:spAutoFit/>
            </a:bodyPr>
            <a:lstStyle/>
            <a:p>
              <a:pPr algn="ctr"/>
              <a:r>
                <a:rPr lang="en-AU" sz="1400" spc="100" dirty="0">
                  <a:latin typeface="Gill Sans" panose="020B0502020104020203" pitchFamily="34" charset="-79"/>
                  <a:cs typeface="Gill Sans" panose="020B0502020104020203" pitchFamily="34" charset="-79"/>
                </a:rPr>
                <a:t>EXERCISE</a:t>
              </a:r>
              <a:endParaRPr lang="en-AU" sz="1100" spc="100" dirty="0">
                <a:latin typeface="Gill Sans" panose="020B0502020104020203" pitchFamily="34" charset="-79"/>
                <a:cs typeface="Gill Sans" panose="020B0502020104020203" pitchFamily="34" charset="-79"/>
              </a:endParaRPr>
            </a:p>
          </p:txBody>
        </p:sp>
      </p:grpSp>
    </p:spTree>
    <p:extLst>
      <p:ext uri="{BB962C8B-B14F-4D97-AF65-F5344CB8AC3E}">
        <p14:creationId xmlns:p14="http://schemas.microsoft.com/office/powerpoint/2010/main" val="12529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normAutofit/>
          </a:bodyPr>
          <a:lstStyle/>
          <a:p>
            <a:pPr>
              <a:lnSpc>
                <a:spcPct val="120000"/>
              </a:lnSpc>
            </a:pPr>
            <a:r>
              <a:rPr lang="en-AU" b="1" dirty="0"/>
              <a:t>Commence Step 5:</a:t>
            </a:r>
          </a:p>
          <a:p>
            <a:pPr>
              <a:lnSpc>
                <a:spcPct val="120000"/>
              </a:lnSpc>
            </a:pPr>
            <a:r>
              <a:rPr lang="en-AU" b="1" dirty="0">
                <a:solidFill>
                  <a:srgbClr val="EC2AFA"/>
                </a:solidFill>
              </a:rPr>
              <a:t>5. Prioritise and choose an idea</a:t>
            </a:r>
          </a:p>
          <a:p>
            <a:pPr marL="457200" indent="-457200">
              <a:lnSpc>
                <a:spcPct val="120000"/>
              </a:lnSpc>
              <a:buFont typeface="Arial" panose="020B0604020202020204" pitchFamily="34" charset="0"/>
              <a:buChar char="•"/>
            </a:pPr>
            <a:r>
              <a:rPr lang="en-AU" dirty="0"/>
              <a:t>Place ideas on an Impact/Effort matrix: </a:t>
            </a:r>
          </a:p>
          <a:p>
            <a:pPr>
              <a:lnSpc>
                <a:spcPct val="120000"/>
              </a:lnSpc>
            </a:pPr>
            <a:endParaRPr lang="en-AU" b="1" dirty="0">
              <a:solidFill>
                <a:srgbClr val="EC2AFA"/>
              </a:solidFill>
            </a:endParaRPr>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6</a:t>
            </a:r>
          </a:p>
        </p:txBody>
      </p:sp>
      <p:pic>
        <p:nvPicPr>
          <p:cNvPr id="4" name="Picture 3">
            <a:extLst>
              <a:ext uri="{FF2B5EF4-FFF2-40B4-BE49-F238E27FC236}">
                <a16:creationId xmlns:a16="http://schemas.microsoft.com/office/drawing/2014/main" id="{C76BC7E7-46B0-4147-A249-75E01BF1BDCE}"/>
              </a:ext>
            </a:extLst>
          </p:cNvPr>
          <p:cNvPicPr>
            <a:picLocks noChangeAspect="1"/>
          </p:cNvPicPr>
          <p:nvPr/>
        </p:nvPicPr>
        <p:blipFill>
          <a:blip r:embed="rId2"/>
          <a:stretch>
            <a:fillRect/>
          </a:stretch>
        </p:blipFill>
        <p:spPr>
          <a:xfrm>
            <a:off x="1543050" y="2481263"/>
            <a:ext cx="5372100" cy="3695700"/>
          </a:xfrm>
          <a:prstGeom prst="rect">
            <a:avLst/>
          </a:prstGeom>
        </p:spPr>
      </p:pic>
    </p:spTree>
    <p:extLst>
      <p:ext uri="{BB962C8B-B14F-4D97-AF65-F5344CB8AC3E}">
        <p14:creationId xmlns:p14="http://schemas.microsoft.com/office/powerpoint/2010/main" val="192356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normAutofit/>
          </a:bodyPr>
          <a:lstStyle/>
          <a:p>
            <a:pPr>
              <a:lnSpc>
                <a:spcPct val="120000"/>
              </a:lnSpc>
            </a:pPr>
            <a:r>
              <a:rPr lang="en-AU" b="1" dirty="0"/>
              <a:t>Commence Step 6:</a:t>
            </a:r>
          </a:p>
          <a:p>
            <a:pPr>
              <a:lnSpc>
                <a:spcPct val="120000"/>
              </a:lnSpc>
            </a:pPr>
            <a:r>
              <a:rPr lang="en-AU" b="1" dirty="0">
                <a:solidFill>
                  <a:srgbClr val="EC2AFA"/>
                </a:solidFill>
              </a:rPr>
              <a:t>6. Solve</a:t>
            </a:r>
          </a:p>
          <a:p>
            <a:pPr marL="457200" indent="-457200">
              <a:buFont typeface="Arial" panose="020B0604020202020204" pitchFamily="34" charset="0"/>
              <a:buChar char="•"/>
            </a:pPr>
            <a:r>
              <a:rPr lang="en-AU" sz="2000" dirty="0"/>
              <a:t>Storyboarding</a:t>
            </a:r>
            <a:br>
              <a:rPr lang="en-AU" sz="2000" dirty="0"/>
            </a:br>
            <a:br>
              <a:rPr lang="en-AU" sz="2000" dirty="0"/>
            </a:br>
            <a:endParaRPr lang="en-AU" sz="2000" dirty="0"/>
          </a:p>
          <a:p>
            <a:pPr marL="457200" indent="-457200">
              <a:buFont typeface="Arial" panose="020B0604020202020204" pitchFamily="34" charset="0"/>
              <a:buChar char="•"/>
            </a:pPr>
            <a:r>
              <a:rPr lang="en-AU" sz="2000" dirty="0">
                <a:effectLst/>
              </a:rPr>
              <a:t>Defining Tasks</a:t>
            </a:r>
            <a:br>
              <a:rPr lang="en-AU" sz="2000" dirty="0">
                <a:effectLst/>
              </a:rPr>
            </a:br>
            <a:br>
              <a:rPr lang="en-AU" sz="2000" dirty="0">
                <a:effectLst/>
              </a:rPr>
            </a:br>
            <a:br>
              <a:rPr lang="en-AU" sz="2000" dirty="0">
                <a:effectLst/>
              </a:rPr>
            </a:br>
            <a:endParaRPr lang="en-AU" sz="2000" dirty="0">
              <a:effectLst/>
            </a:endParaRPr>
          </a:p>
          <a:p>
            <a:pPr marL="457200" indent="-457200">
              <a:buFont typeface="Arial" panose="020B0604020202020204" pitchFamily="34" charset="0"/>
              <a:buChar char="•"/>
            </a:pPr>
            <a:br>
              <a:rPr lang="en-AU" sz="2000" dirty="0"/>
            </a:br>
            <a:r>
              <a:rPr lang="en-AU" sz="2000" dirty="0"/>
              <a:t>Speed Sketching</a:t>
            </a:r>
            <a:endParaRPr lang="en-AU" sz="2000" dirty="0">
              <a:effectLst/>
            </a:endParaRPr>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7</a:t>
            </a:r>
          </a:p>
        </p:txBody>
      </p:sp>
      <p:pic>
        <p:nvPicPr>
          <p:cNvPr id="4" name="Picture 3">
            <a:extLst>
              <a:ext uri="{FF2B5EF4-FFF2-40B4-BE49-F238E27FC236}">
                <a16:creationId xmlns:a16="http://schemas.microsoft.com/office/drawing/2014/main" id="{2EBBEBDC-09DB-5343-9550-93D2CE230EC6}"/>
              </a:ext>
            </a:extLst>
          </p:cNvPr>
          <p:cNvPicPr>
            <a:picLocks noChangeAspect="1"/>
          </p:cNvPicPr>
          <p:nvPr/>
        </p:nvPicPr>
        <p:blipFill>
          <a:blip r:embed="rId2"/>
          <a:stretch>
            <a:fillRect/>
          </a:stretch>
        </p:blipFill>
        <p:spPr>
          <a:xfrm>
            <a:off x="4749800" y="1504313"/>
            <a:ext cx="5156200" cy="1533806"/>
          </a:xfrm>
          <a:prstGeom prst="rect">
            <a:avLst/>
          </a:prstGeom>
        </p:spPr>
      </p:pic>
      <p:pic>
        <p:nvPicPr>
          <p:cNvPr id="5" name="Picture 4">
            <a:extLst>
              <a:ext uri="{FF2B5EF4-FFF2-40B4-BE49-F238E27FC236}">
                <a16:creationId xmlns:a16="http://schemas.microsoft.com/office/drawing/2014/main" id="{36C0EB16-BDFD-5443-844E-FFD87EE18514}"/>
              </a:ext>
            </a:extLst>
          </p:cNvPr>
          <p:cNvPicPr>
            <a:picLocks noChangeAspect="1"/>
          </p:cNvPicPr>
          <p:nvPr/>
        </p:nvPicPr>
        <p:blipFill>
          <a:blip r:embed="rId3"/>
          <a:stretch>
            <a:fillRect/>
          </a:stretch>
        </p:blipFill>
        <p:spPr>
          <a:xfrm>
            <a:off x="4838700" y="3033075"/>
            <a:ext cx="4940300" cy="1429114"/>
          </a:xfrm>
          <a:prstGeom prst="rect">
            <a:avLst/>
          </a:prstGeom>
        </p:spPr>
      </p:pic>
      <p:pic>
        <p:nvPicPr>
          <p:cNvPr id="6" name="Picture 5">
            <a:extLst>
              <a:ext uri="{FF2B5EF4-FFF2-40B4-BE49-F238E27FC236}">
                <a16:creationId xmlns:a16="http://schemas.microsoft.com/office/drawing/2014/main" id="{24634AF9-8C32-4C45-B7CA-2F65BE5A7585}"/>
              </a:ext>
            </a:extLst>
          </p:cNvPr>
          <p:cNvPicPr>
            <a:picLocks noChangeAspect="1"/>
          </p:cNvPicPr>
          <p:nvPr/>
        </p:nvPicPr>
        <p:blipFill>
          <a:blip r:embed="rId4"/>
          <a:stretch>
            <a:fillRect/>
          </a:stretch>
        </p:blipFill>
        <p:spPr>
          <a:xfrm>
            <a:off x="4749799" y="4519671"/>
            <a:ext cx="6184901" cy="2244310"/>
          </a:xfrm>
          <a:prstGeom prst="rect">
            <a:avLst/>
          </a:prstGeom>
        </p:spPr>
      </p:pic>
      <p:cxnSp>
        <p:nvCxnSpPr>
          <p:cNvPr id="8" name="Straight Connector 7">
            <a:extLst>
              <a:ext uri="{FF2B5EF4-FFF2-40B4-BE49-F238E27FC236}">
                <a16:creationId xmlns:a16="http://schemas.microsoft.com/office/drawing/2014/main" id="{071086A5-524C-E148-B75F-BC8020E2618D}"/>
              </a:ext>
            </a:extLst>
          </p:cNvPr>
          <p:cNvCxnSpPr/>
          <p:nvPr/>
        </p:nvCxnSpPr>
        <p:spPr>
          <a:xfrm>
            <a:off x="1219200" y="2768600"/>
            <a:ext cx="99314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7617C7-4FB0-C944-8E57-FC298AF26809}"/>
              </a:ext>
            </a:extLst>
          </p:cNvPr>
          <p:cNvCxnSpPr/>
          <p:nvPr/>
        </p:nvCxnSpPr>
        <p:spPr>
          <a:xfrm>
            <a:off x="1219200" y="4432300"/>
            <a:ext cx="99314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01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normAutofit/>
          </a:bodyPr>
          <a:lstStyle/>
          <a:p>
            <a:pPr>
              <a:lnSpc>
                <a:spcPct val="120000"/>
              </a:lnSpc>
            </a:pPr>
            <a:r>
              <a:rPr lang="en-AU" b="1" dirty="0"/>
              <a:t>Commence Step 7:</a:t>
            </a:r>
          </a:p>
          <a:p>
            <a:pPr>
              <a:lnSpc>
                <a:spcPct val="120000"/>
              </a:lnSpc>
            </a:pPr>
            <a:r>
              <a:rPr lang="en-AU" b="1" dirty="0">
                <a:solidFill>
                  <a:srgbClr val="EC2AFA"/>
                </a:solidFill>
              </a:rPr>
              <a:t>4. How</a:t>
            </a:r>
          </a:p>
          <a:p>
            <a:pPr marL="457200" indent="-457200">
              <a:buFont typeface="Arial" panose="020B0604020202020204" pitchFamily="34" charset="0"/>
              <a:buChar char="•"/>
            </a:pPr>
            <a:r>
              <a:rPr lang="en-AU" dirty="0"/>
              <a:t>Measure success </a:t>
            </a:r>
          </a:p>
          <a:p>
            <a:pPr marL="457200" indent="-457200">
              <a:buFont typeface="Arial" panose="020B0604020202020204" pitchFamily="34" charset="0"/>
              <a:buChar char="•"/>
            </a:pPr>
            <a:r>
              <a:rPr lang="en-AU" dirty="0"/>
              <a:t>How would we know that the solution was successful? </a:t>
            </a:r>
          </a:p>
          <a:p>
            <a:pPr marL="457200" indent="-457200">
              <a:buFont typeface="Arial" panose="020B0604020202020204" pitchFamily="34" charset="0"/>
              <a:buChar char="•"/>
            </a:pPr>
            <a:r>
              <a:rPr lang="en-AU" dirty="0"/>
              <a:t>Task success rate, task completion time, engagement, retention, revenue,</a:t>
            </a:r>
            <a:br>
              <a:rPr lang="en-AU" dirty="0"/>
            </a:br>
            <a:r>
              <a:rPr lang="en-AU" dirty="0"/>
              <a:t>conversion, user acquisition, net promoter score (NPS). </a:t>
            </a:r>
            <a:endParaRPr lang="en-AU" dirty="0">
              <a:effectLst/>
            </a:endParaRPr>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8</a:t>
            </a:r>
          </a:p>
        </p:txBody>
      </p:sp>
    </p:spTree>
    <p:extLst>
      <p:ext uri="{BB962C8B-B14F-4D97-AF65-F5344CB8AC3E}">
        <p14:creationId xmlns:p14="http://schemas.microsoft.com/office/powerpoint/2010/main" val="388526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19E956-FA37-894F-A283-EA5681E8B0FB}"/>
              </a:ext>
            </a:extLst>
          </p:cNvPr>
          <p:cNvSpPr>
            <a:spLocks noGrp="1"/>
          </p:cNvSpPr>
          <p:nvPr>
            <p:ph idx="1"/>
          </p:nvPr>
        </p:nvSpPr>
        <p:spPr/>
        <p:txBody>
          <a:bodyPr/>
          <a:lstStyle/>
          <a:p>
            <a:r>
              <a:rPr lang="en-AU" b="1" dirty="0"/>
              <a:t>Repeat for the next two design challenges!</a:t>
            </a:r>
          </a:p>
          <a:p>
            <a:r>
              <a:rPr lang="en-AU" dirty="0"/>
              <a:t>Each should take </a:t>
            </a:r>
            <a:r>
              <a:rPr lang="en-AU" b="1" dirty="0">
                <a:solidFill>
                  <a:srgbClr val="EC2AFA"/>
                </a:solidFill>
              </a:rPr>
              <a:t>30mins</a:t>
            </a:r>
          </a:p>
        </p:txBody>
      </p:sp>
      <p:sp>
        <p:nvSpPr>
          <p:cNvPr id="3" name="Text Placeholder 2">
            <a:extLst>
              <a:ext uri="{FF2B5EF4-FFF2-40B4-BE49-F238E27FC236}">
                <a16:creationId xmlns:a16="http://schemas.microsoft.com/office/drawing/2014/main" id="{9E0FA59F-562B-E540-ADC6-E90BA9573897}"/>
              </a:ext>
            </a:extLst>
          </p:cNvPr>
          <p:cNvSpPr>
            <a:spLocks noGrp="1"/>
          </p:cNvSpPr>
          <p:nvPr>
            <p:ph type="body" sz="quarter" idx="13"/>
          </p:nvPr>
        </p:nvSpPr>
        <p:spPr/>
        <p:txBody>
          <a:bodyPr/>
          <a:lstStyle/>
          <a:p>
            <a:r>
              <a:rPr lang="en-AU" dirty="0"/>
              <a:t>9</a:t>
            </a:r>
          </a:p>
        </p:txBody>
      </p:sp>
    </p:spTree>
    <p:extLst>
      <p:ext uri="{BB962C8B-B14F-4D97-AF65-F5344CB8AC3E}">
        <p14:creationId xmlns:p14="http://schemas.microsoft.com/office/powerpoint/2010/main" val="105305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05922" y="3244334"/>
            <a:ext cx="1680460" cy="369332"/>
          </a:xfrm>
          <a:prstGeom prst="rect">
            <a:avLst/>
          </a:prstGeom>
          <a:noFill/>
        </p:spPr>
        <p:txBody>
          <a:bodyPr wrap="none" rtlCol="0">
            <a:spAutoFit/>
          </a:bodyPr>
          <a:lstStyle/>
          <a:p>
            <a:r>
              <a:rPr lang="en-US" dirty="0">
                <a:solidFill>
                  <a:schemeClr val="bg1">
                    <a:lumMod val="50000"/>
                  </a:schemeClr>
                </a:solidFill>
                <a:latin typeface="Gill Sans" panose="020B0502020104020203" pitchFamily="34" charset="-79"/>
                <a:cs typeface="Gill Sans" panose="020B0502020104020203" pitchFamily="34" charset="-79"/>
              </a:rPr>
              <a:t>End of Exercise</a:t>
            </a:r>
          </a:p>
        </p:txBody>
      </p:sp>
    </p:spTree>
    <p:extLst>
      <p:ext uri="{BB962C8B-B14F-4D97-AF65-F5344CB8AC3E}">
        <p14:creationId xmlns:p14="http://schemas.microsoft.com/office/powerpoint/2010/main" val="83645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lnSpc>
                <a:spcPct val="100000"/>
              </a:lnSpc>
              <a:buFont typeface="+mj-lt"/>
              <a:buAutoNum type="arabicPeriod"/>
            </a:pPr>
            <a:r>
              <a:rPr lang="en-US" sz="2400" b="1" u="sng" dirty="0">
                <a:latin typeface="Gill Sans" panose="020B0502020104020203" pitchFamily="34" charset="-79"/>
                <a:cs typeface="Gill Sans" panose="020B0502020104020203" pitchFamily="34" charset="-79"/>
              </a:rPr>
              <a:t>A2 work</a:t>
            </a:r>
            <a:r>
              <a:rPr lang="en-US" sz="2400" b="1" dirty="0">
                <a:latin typeface="Gill Sans" panose="020B0502020104020203" pitchFamily="34" charset="-79"/>
                <a:cs typeface="Gill Sans" panose="020B0502020104020203" pitchFamily="34" charset="-79"/>
              </a:rPr>
              <a:t>:</a:t>
            </a:r>
            <a:r>
              <a:rPr lang="en-US" sz="2400" dirty="0">
                <a:latin typeface="Gill Sans" panose="020B0502020104020203" pitchFamily="34" charset="-79"/>
                <a:cs typeface="Gill Sans" panose="020B0502020104020203" pitchFamily="34" charset="-79"/>
              </a:rPr>
              <a:t> Reflect on your 3 design challenges from exercise 5A, and </a:t>
            </a:r>
            <a:r>
              <a:rPr lang="en-US" sz="2400" u="sng" dirty="0">
                <a:latin typeface="Gill Sans" panose="020B0502020104020203" pitchFamily="34" charset="-79"/>
                <a:cs typeface="Gill Sans" panose="020B0502020104020203" pitchFamily="34" charset="-79"/>
              </a:rPr>
              <a:t>choose your best one as the brief for your assessment 2</a:t>
            </a:r>
            <a:r>
              <a:rPr lang="en-US" sz="2400" dirty="0">
                <a:latin typeface="Gill Sans" panose="020B0502020104020203" pitchFamily="34" charset="-79"/>
                <a:cs typeface="Gill Sans" panose="020B0502020104020203" pitchFamily="34" charset="-79"/>
              </a:rPr>
              <a:t>.</a:t>
            </a:r>
            <a:br>
              <a:rPr lang="en-US" sz="2400" dirty="0">
                <a:latin typeface="Gill Sans" panose="020B0502020104020203" pitchFamily="34" charset="-79"/>
                <a:cs typeface="Gill Sans" panose="020B0502020104020203" pitchFamily="34" charset="-79"/>
              </a:rPr>
            </a:b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rPr>
              <a:t>Based on your choice </a:t>
            </a:r>
            <a:r>
              <a:rPr lang="en-US" sz="2400" b="1" dirty="0">
                <a:latin typeface="Gill Sans" panose="020B0502020104020203" pitchFamily="34" charset="-79"/>
                <a:cs typeface="Gill Sans" panose="020B0502020104020203" pitchFamily="34" charset="-79"/>
              </a:rPr>
              <a:t>download the Full Client Brief from Blackboard </a:t>
            </a:r>
            <a:r>
              <a:rPr lang="en-US" sz="2400" dirty="0">
                <a:latin typeface="Gill Sans" panose="020B0502020104020203" pitchFamily="34" charset="-79"/>
                <a:cs typeface="Gill Sans" panose="020B0502020104020203" pitchFamily="34" charset="-79"/>
              </a:rPr>
              <a:t>(under Assessments &gt; Assessment 2 &gt; Full Client briefs), and begin some basic research on your given client.</a:t>
            </a:r>
          </a:p>
          <a:p>
            <a:pPr marL="514350" indent="-514350">
              <a:lnSpc>
                <a:spcPct val="100000"/>
              </a:lnSpc>
              <a:buFont typeface="+mj-lt"/>
              <a:buAutoNum type="arabicPeriod"/>
            </a:pPr>
            <a:r>
              <a:rPr lang="en-US" sz="2400" b="1" u="sng" dirty="0">
                <a:latin typeface="Gill Sans" panose="020B0502020104020203" pitchFamily="34" charset="-79"/>
                <a:cs typeface="Gill Sans" panose="020B0502020104020203" pitchFamily="34" charset="-79"/>
              </a:rPr>
              <a:t>A2 work</a:t>
            </a:r>
            <a:r>
              <a:rPr lang="en-US" sz="2400" b="1" dirty="0">
                <a:latin typeface="Gill Sans" panose="020B0502020104020203" pitchFamily="34" charset="-79"/>
                <a:cs typeface="Gill Sans" panose="020B0502020104020203" pitchFamily="34" charset="-79"/>
              </a:rPr>
              <a:t>: </a:t>
            </a:r>
            <a:r>
              <a:rPr lang="en-US" sz="2400" dirty="0">
                <a:latin typeface="Gill Sans" panose="020B0502020104020203" pitchFamily="34" charset="-79"/>
                <a:cs typeface="Gill Sans" panose="020B0502020104020203" pitchFamily="34" charset="-79"/>
              </a:rPr>
              <a:t>From your full client brief, </a:t>
            </a:r>
            <a:r>
              <a:rPr lang="en-US" sz="2400" u="sng" dirty="0">
                <a:latin typeface="Gill Sans" panose="020B0502020104020203" pitchFamily="34" charset="-79"/>
                <a:cs typeface="Gill Sans" panose="020B0502020104020203" pitchFamily="34" charset="-79"/>
              </a:rPr>
              <a:t>begin ideation sketches</a:t>
            </a:r>
            <a:r>
              <a:rPr lang="en-US" sz="2400" dirty="0">
                <a:latin typeface="Gill Sans" panose="020B0502020104020203" pitchFamily="34" charset="-79"/>
                <a:cs typeface="Gill Sans" panose="020B0502020104020203" pitchFamily="34" charset="-79"/>
              </a:rPr>
              <a:t> for the 3 variations/concepts (part 1 of assessment 2). Remember to always keep the user in focus, as UX should take a user-centered-design approach.</a:t>
            </a:r>
          </a:p>
          <a:p>
            <a:pPr marL="514350" indent="-514350">
              <a:lnSpc>
                <a:spcPct val="100000"/>
              </a:lnSpc>
              <a:buFont typeface="+mj-lt"/>
              <a:buAutoNum type="arabicPeriod"/>
            </a:pPr>
            <a:endParaRPr lang="en-US" sz="2400" dirty="0">
              <a:latin typeface="Gill Sans" panose="020B0502020104020203" pitchFamily="34" charset="-79"/>
              <a:cs typeface="Gill Sans" panose="020B0502020104020203" pitchFamily="34" charset="-79"/>
            </a:endParaRPr>
          </a:p>
        </p:txBody>
      </p:sp>
      <p:sp>
        <p:nvSpPr>
          <p:cNvPr id="2" name="Title 1"/>
          <p:cNvSpPr>
            <a:spLocks noGrp="1"/>
          </p:cNvSpPr>
          <p:nvPr>
            <p:ph type="title"/>
          </p:nvPr>
        </p:nvSpPr>
        <p:spPr/>
        <p:txBody>
          <a:bodyPr>
            <a:normAutofit/>
          </a:bodyPr>
          <a:lstStyle/>
          <a:p>
            <a:r>
              <a:rPr lang="en-US" sz="4000" b="1" dirty="0">
                <a:latin typeface="Gill Sans" panose="020B0502020104020203" pitchFamily="34" charset="-79"/>
                <a:cs typeface="Gill Sans" panose="020B0502020104020203" pitchFamily="34" charset="-79"/>
              </a:rPr>
              <a:t>HOMEWORK</a:t>
            </a:r>
          </a:p>
        </p:txBody>
      </p:sp>
    </p:spTree>
    <p:extLst>
      <p:ext uri="{BB962C8B-B14F-4D97-AF65-F5344CB8AC3E}">
        <p14:creationId xmlns:p14="http://schemas.microsoft.com/office/powerpoint/2010/main" val="126830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nSpc>
                <a:spcPct val="120000"/>
              </a:lnSpc>
              <a:buNone/>
            </a:pPr>
            <a:r>
              <a:rPr lang="en-US" sz="2400" dirty="0">
                <a:latin typeface="Gill Sans" panose="020B0502020104020203" pitchFamily="34" charset="-79"/>
                <a:cs typeface="Gill Sans" panose="020B0502020104020203" pitchFamily="34" charset="-79"/>
              </a:rPr>
              <a:t>Complete Beginners Guide to UX Research</a:t>
            </a: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hlinkClick r:id="rId3"/>
              </a:rPr>
              <a:t>https://www.uxbooth.com/articles/complete-beginners-guide-to-design-research/</a:t>
            </a:r>
            <a:br>
              <a:rPr lang="en-US" sz="2400" dirty="0">
                <a:latin typeface="Gill Sans" panose="020B0502020104020203" pitchFamily="34" charset="-79"/>
                <a:cs typeface="Gill Sans" panose="020B0502020104020203" pitchFamily="34" charset="-79"/>
                <a:hlinkClick r:id="rId3"/>
              </a:rPr>
            </a:b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rPr>
              <a:t>What Is User Research, And What's Its Purpose?</a:t>
            </a: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hlinkClick r:id="rId4"/>
              </a:rPr>
              <a:t>https://careerfoundry.com/en/blog/ux-design/the-importance-of-user-research-and-how-to-do-it/</a:t>
            </a:r>
            <a:endParaRPr lang="en-US" sz="2400" dirty="0">
              <a:latin typeface="Gill Sans" panose="020B0502020104020203" pitchFamily="34" charset="-79"/>
              <a:cs typeface="Gill Sans" panose="020B0502020104020203" pitchFamily="34" charset="-79"/>
            </a:endParaRPr>
          </a:p>
          <a:p>
            <a:pPr marL="0" indent="0">
              <a:lnSpc>
                <a:spcPct val="120000"/>
              </a:lnSpc>
              <a:buNone/>
            </a:pP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rPr>
              <a:t>10 of Today’s Biggest UX Challenges (And the Solutions to these Problems)</a:t>
            </a:r>
            <a:br>
              <a:rPr lang="en-US" sz="2400" dirty="0">
                <a:latin typeface="Gill Sans" panose="020B0502020104020203" pitchFamily="34" charset="-79"/>
                <a:cs typeface="Gill Sans" panose="020B0502020104020203" pitchFamily="34" charset="-79"/>
              </a:rPr>
            </a:br>
            <a:r>
              <a:rPr lang="en-US" sz="2400" dirty="0">
                <a:latin typeface="Gill Sans" panose="020B0502020104020203" pitchFamily="34" charset="-79"/>
                <a:cs typeface="Gill Sans" panose="020B0502020104020203" pitchFamily="34" charset="-79"/>
                <a:hlinkClick r:id="rId5"/>
              </a:rPr>
              <a:t>https://justcreative.com/ux-problems-and-solutions/</a:t>
            </a:r>
            <a:endParaRPr lang="en-US" sz="2400" dirty="0">
              <a:latin typeface="Gill Sans" panose="020B0502020104020203" pitchFamily="34" charset="-79"/>
              <a:cs typeface="Gill Sans" panose="020B0502020104020203" pitchFamily="34" charset="-79"/>
            </a:endParaRPr>
          </a:p>
        </p:txBody>
      </p:sp>
      <p:sp>
        <p:nvSpPr>
          <p:cNvPr id="2" name="Title 1"/>
          <p:cNvSpPr>
            <a:spLocks noGrp="1"/>
          </p:cNvSpPr>
          <p:nvPr>
            <p:ph type="title"/>
          </p:nvPr>
        </p:nvSpPr>
        <p:spPr/>
        <p:txBody>
          <a:bodyPr/>
          <a:lstStyle/>
          <a:p>
            <a:r>
              <a:rPr lang="en-US" b="1" dirty="0">
                <a:latin typeface="Gill Sans" panose="020B0502020104020203" pitchFamily="34" charset="-79"/>
                <a:cs typeface="Gill Sans" panose="020B0502020104020203" pitchFamily="34" charset="-79"/>
              </a:rPr>
              <a:t>Recommended reading / viewing</a:t>
            </a:r>
          </a:p>
        </p:txBody>
      </p:sp>
    </p:spTree>
    <p:extLst>
      <p:ext uri="{BB962C8B-B14F-4D97-AF65-F5344CB8AC3E}">
        <p14:creationId xmlns:p14="http://schemas.microsoft.com/office/powerpoint/2010/main" val="10546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EBFC3F-9308-014F-B078-4FFDFA1D0F7D}"/>
              </a:ext>
            </a:extLst>
          </p:cNvPr>
          <p:cNvGrpSpPr/>
          <p:nvPr/>
        </p:nvGrpSpPr>
        <p:grpSpPr>
          <a:xfrm>
            <a:off x="3163957" y="1789043"/>
            <a:ext cx="5864087" cy="3279914"/>
            <a:chOff x="3591339" y="1540564"/>
            <a:chExt cx="5864087" cy="3279914"/>
          </a:xfrm>
        </p:grpSpPr>
        <p:sp>
          <p:nvSpPr>
            <p:cNvPr id="4" name="TextBox 3">
              <a:extLst>
                <a:ext uri="{FF2B5EF4-FFF2-40B4-BE49-F238E27FC236}">
                  <a16:creationId xmlns:a16="http://schemas.microsoft.com/office/drawing/2014/main" id="{7BF7920E-DAE4-804C-9580-990107947939}"/>
                </a:ext>
              </a:extLst>
            </p:cNvPr>
            <p:cNvSpPr txBox="1"/>
            <p:nvPr/>
          </p:nvSpPr>
          <p:spPr>
            <a:xfrm>
              <a:off x="4011049" y="1818609"/>
              <a:ext cx="4966609" cy="2723823"/>
            </a:xfrm>
            <a:prstGeom prst="rect">
              <a:avLst/>
            </a:prstGeom>
            <a:noFill/>
          </p:spPr>
          <p:txBody>
            <a:bodyPr wrap="square" rtlCol="0">
              <a:spAutoFit/>
            </a:bodyPr>
            <a:lstStyle/>
            <a:p>
              <a:pPr algn="ctr">
                <a:spcAft>
                  <a:spcPts val="1200"/>
                </a:spcAft>
              </a:pPr>
              <a:r>
                <a:rPr lang="en-US" sz="1600" b="1" dirty="0">
                  <a:solidFill>
                    <a:schemeClr val="bg1">
                      <a:lumMod val="50000"/>
                    </a:schemeClr>
                  </a:solidFill>
                  <a:latin typeface="Gill Sans" panose="020B0502020104020203" pitchFamily="34" charset="-79"/>
                  <a:cs typeface="Gill Sans" panose="020B0502020104020203" pitchFamily="34" charset="-79"/>
                </a:rPr>
                <a:t>COMMONWEALTH OF AUSTRALIA</a:t>
              </a:r>
            </a:p>
            <a:p>
              <a:pPr algn="ctr"/>
              <a:r>
                <a:rPr lang="en-US" sz="1100" dirty="0">
                  <a:solidFill>
                    <a:schemeClr val="bg1">
                      <a:lumMod val="50000"/>
                    </a:schemeClr>
                  </a:solidFill>
                  <a:latin typeface="Gill Sans" panose="020B0502020104020203" pitchFamily="34" charset="-79"/>
                  <a:cs typeface="Gill Sans" panose="020B0502020104020203" pitchFamily="34" charset="-79"/>
                </a:rPr>
                <a:t>Copyright Regulation 1969</a:t>
              </a:r>
              <a:br>
                <a:rPr lang="en-US" sz="1600" dirty="0">
                  <a:solidFill>
                    <a:schemeClr val="bg1">
                      <a:lumMod val="50000"/>
                    </a:schemeClr>
                  </a:solidFill>
                  <a:latin typeface="Gill Sans" panose="020B0502020104020203" pitchFamily="34" charset="-79"/>
                  <a:cs typeface="Gill Sans" panose="020B0502020104020203" pitchFamily="34" charset="-79"/>
                </a:rPr>
              </a:br>
              <a:endParaRPr lang="en-US" sz="1600" dirty="0">
                <a:solidFill>
                  <a:schemeClr val="bg1">
                    <a:lumMod val="50000"/>
                  </a:schemeClr>
                </a:solidFill>
                <a:latin typeface="Gill Sans" panose="020B0502020104020203" pitchFamily="34" charset="-79"/>
                <a:cs typeface="Gill Sans" panose="020B0502020104020203" pitchFamily="34" charset="-79"/>
              </a:endParaRPr>
            </a:p>
            <a:p>
              <a:pPr algn="ctr"/>
              <a:br>
                <a:rPr lang="en-US" sz="1600" dirty="0">
                  <a:solidFill>
                    <a:schemeClr val="bg1">
                      <a:lumMod val="50000"/>
                    </a:schemeClr>
                  </a:solidFill>
                  <a:latin typeface="Gill Sans" panose="020B0502020104020203" pitchFamily="34" charset="-79"/>
                  <a:cs typeface="Gill Sans" panose="020B0502020104020203" pitchFamily="34" charset="-79"/>
                </a:rPr>
              </a:br>
              <a:r>
                <a:rPr lang="en-US" sz="1400" b="1" dirty="0">
                  <a:solidFill>
                    <a:schemeClr val="bg1">
                      <a:lumMod val="50000"/>
                    </a:schemeClr>
                  </a:solidFill>
                  <a:latin typeface="Gill Sans" panose="020B0502020104020203" pitchFamily="34" charset="-79"/>
                  <a:cs typeface="Gill Sans" panose="020B0502020104020203" pitchFamily="34" charset="-79"/>
                </a:rPr>
                <a:t>WARNING</a:t>
              </a:r>
              <a:endParaRPr lang="en-US" sz="1600" b="1" dirty="0">
                <a:solidFill>
                  <a:schemeClr val="bg1">
                    <a:lumMod val="50000"/>
                  </a:schemeClr>
                </a:solidFill>
                <a:latin typeface="Gill Sans" panose="020B0502020104020203" pitchFamily="34" charset="-79"/>
                <a:cs typeface="Gill Sans" panose="020B0502020104020203" pitchFamily="34" charset="-79"/>
              </a:endParaRPr>
            </a:p>
            <a:p>
              <a:pPr algn="ctr"/>
              <a:r>
                <a:rPr lang="en-US" sz="1100" dirty="0">
                  <a:solidFill>
                    <a:schemeClr val="bg1">
                      <a:lumMod val="50000"/>
                    </a:schemeClr>
                  </a:solidFill>
                  <a:latin typeface="Gill Sans" panose="020B0502020104020203" pitchFamily="34" charset="-79"/>
                  <a:cs typeface="Gill Sans" panose="020B0502020104020203" pitchFamily="34" charset="-79"/>
                </a:rPr>
                <a:t>This material has been copied and communicated to you by or on behalf of Curtin University of Technology pursuant to Part VB of the Copyright Act 1968 (the Act)</a:t>
              </a:r>
              <a:br>
                <a:rPr lang="en-US" sz="1100" dirty="0">
                  <a:solidFill>
                    <a:schemeClr val="bg1">
                      <a:lumMod val="50000"/>
                    </a:schemeClr>
                  </a:solidFill>
                  <a:latin typeface="Gill Sans" panose="020B0502020104020203" pitchFamily="34" charset="-79"/>
                  <a:cs typeface="Gill Sans" panose="020B0502020104020203" pitchFamily="34" charset="-79"/>
                </a:rPr>
              </a:br>
              <a:endParaRPr lang="en-US" sz="1100" dirty="0">
                <a:solidFill>
                  <a:schemeClr val="bg1">
                    <a:lumMod val="50000"/>
                  </a:schemeClr>
                </a:solidFill>
                <a:latin typeface="Gill Sans" panose="020B0502020104020203" pitchFamily="34" charset="-79"/>
                <a:cs typeface="Gill Sans" panose="020B0502020104020203" pitchFamily="34" charset="-79"/>
              </a:endParaRPr>
            </a:p>
            <a:p>
              <a:pPr algn="ctr"/>
              <a:r>
                <a:rPr lang="en-US" sz="1100" dirty="0">
                  <a:solidFill>
                    <a:schemeClr val="bg1">
                      <a:lumMod val="50000"/>
                    </a:schemeClr>
                  </a:solidFill>
                  <a:latin typeface="Gill Sans" panose="020B0502020104020203" pitchFamily="34" charset="-79"/>
                  <a:cs typeface="Gill Sans" panose="020B0502020104020203" pitchFamily="34" charset="-79"/>
                </a:rPr>
                <a:t>The Material in this communication may be subject to copyright under the Act. Any further copying or communication of this material by you may be the subject of copyright protection under the Act.</a:t>
              </a:r>
            </a:p>
            <a:p>
              <a:pPr algn="ctr"/>
              <a:br>
                <a:rPr lang="en-US" sz="1100" dirty="0">
                  <a:solidFill>
                    <a:schemeClr val="bg1">
                      <a:lumMod val="50000"/>
                    </a:schemeClr>
                  </a:solidFill>
                  <a:latin typeface="Gill Sans" panose="020B0502020104020203" pitchFamily="34" charset="-79"/>
                  <a:cs typeface="Gill Sans" panose="020B0502020104020203" pitchFamily="34" charset="-79"/>
                </a:rPr>
              </a:br>
              <a:r>
                <a:rPr lang="en-US" sz="1100" dirty="0">
                  <a:solidFill>
                    <a:schemeClr val="bg1">
                      <a:lumMod val="50000"/>
                    </a:schemeClr>
                  </a:solidFill>
                  <a:latin typeface="Gill Sans" panose="020B0502020104020203" pitchFamily="34" charset="-79"/>
                  <a:cs typeface="Gill Sans" panose="020B0502020104020203" pitchFamily="34" charset="-79"/>
                </a:rPr>
                <a:t>Do not remove this notice.</a:t>
              </a:r>
            </a:p>
          </p:txBody>
        </p:sp>
        <p:sp>
          <p:nvSpPr>
            <p:cNvPr id="5" name="Rounded Rectangle 4">
              <a:extLst>
                <a:ext uri="{FF2B5EF4-FFF2-40B4-BE49-F238E27FC236}">
                  <a16:creationId xmlns:a16="http://schemas.microsoft.com/office/drawing/2014/main" id="{85E63C04-9D52-A44F-B764-113C11AAFB0E}"/>
                </a:ext>
              </a:extLst>
            </p:cNvPr>
            <p:cNvSpPr/>
            <p:nvPr/>
          </p:nvSpPr>
          <p:spPr>
            <a:xfrm>
              <a:off x="3591339" y="1540564"/>
              <a:ext cx="5864087" cy="3279914"/>
            </a:xfrm>
            <a:prstGeom prst="roundRect">
              <a:avLst>
                <a:gd name="adj" fmla="val 7615"/>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0924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219200" y="483476"/>
            <a:ext cx="10134599" cy="63745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GB" sz="4000" b="1" dirty="0">
                <a:latin typeface="Gill Sans" panose="020B0502020104020203" pitchFamily="34" charset="-79"/>
                <a:cs typeface="Gill Sans" panose="020B0502020104020203" pitchFamily="34" charset="-79"/>
              </a:rPr>
              <a:t>5A: </a:t>
            </a:r>
            <a:r>
              <a:rPr lang="en-AU" sz="4000" b="1" dirty="0">
                <a:latin typeface="Gill Sans" panose="020B0502020104020203" pitchFamily="34" charset="-79"/>
                <a:cs typeface="Gill Sans" panose="020B0502020104020203" pitchFamily="34" charset="-79"/>
              </a:rPr>
              <a:t>Design Challenges</a:t>
            </a:r>
            <a:br>
              <a:rPr lang="en-GB" sz="4000" dirty="0">
                <a:latin typeface="Gill Sans" panose="020B0502020104020203" pitchFamily="34" charset="-79"/>
                <a:cs typeface="Gill Sans" panose="020B0502020104020203" pitchFamily="34" charset="-79"/>
              </a:rPr>
            </a:br>
            <a:br>
              <a:rPr lang="en-GB" sz="4000" dirty="0">
                <a:latin typeface="Gill Sans" panose="020B0502020104020203" pitchFamily="34" charset="-79"/>
                <a:cs typeface="Gill Sans" panose="020B0502020104020203" pitchFamily="34" charset="-79"/>
              </a:rPr>
            </a:br>
            <a:r>
              <a:rPr lang="en-GB" sz="2400" b="1" dirty="0">
                <a:latin typeface="Gill Sans" panose="020B0502020104020203" pitchFamily="34" charset="-79"/>
                <a:cs typeface="Gill Sans" panose="020B0502020104020203" pitchFamily="34" charset="-79"/>
              </a:rPr>
              <a:t>OBJECTIVE</a:t>
            </a:r>
            <a:endParaRPr lang="en-GB" sz="3200" b="1" dirty="0">
              <a:latin typeface="Gill Sans" panose="020B0502020104020203" pitchFamily="34" charset="-79"/>
              <a:cs typeface="Gill Sans" panose="020B0502020104020203" pitchFamily="34" charset="-79"/>
            </a:endParaRPr>
          </a:p>
          <a:p>
            <a:pPr marL="0" indent="0">
              <a:lnSpc>
                <a:spcPct val="100000"/>
              </a:lnSpc>
              <a:buNone/>
            </a:pPr>
            <a:endParaRPr lang="en-GB" sz="2400" dirty="0">
              <a:latin typeface="Gill Sans" panose="020B0502020104020203" pitchFamily="34" charset="-79"/>
              <a:cs typeface="Gill Sans" panose="020B0502020104020203" pitchFamily="34" charset="-79"/>
            </a:endParaRPr>
          </a:p>
          <a:p>
            <a:pPr marL="0" indent="0">
              <a:lnSpc>
                <a:spcPct val="100000"/>
              </a:lnSpc>
              <a:buNone/>
            </a:pPr>
            <a:r>
              <a:rPr lang="en-GB" sz="2400" dirty="0">
                <a:latin typeface="Gill Sans" panose="020B0502020104020203" pitchFamily="34" charset="-79"/>
                <a:cs typeface="Gill Sans" panose="020B0502020104020203" pitchFamily="34" charset="-79"/>
              </a:rPr>
              <a:t>In this exercise you'll be completing 3 design challenges using the 7 step framework canvas demonstrated in this week's lecture.</a:t>
            </a:r>
          </a:p>
          <a:p>
            <a:pPr marL="0" indent="0">
              <a:lnSpc>
                <a:spcPct val="100000"/>
              </a:lnSpc>
              <a:buNone/>
            </a:pPr>
            <a:endParaRPr lang="en-GB" dirty="0">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596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483476"/>
            <a:ext cx="10134599" cy="5693487"/>
          </a:xfrm>
        </p:spPr>
        <p:txBody>
          <a:bodyPr>
            <a:normAutofit/>
          </a:bodyPr>
          <a:lstStyle/>
          <a:p>
            <a:r>
              <a:rPr lang="en-US" b="1" dirty="0">
                <a:latin typeface="Gill Sans" panose="020B0502020104020203" pitchFamily="34" charset="-79"/>
                <a:cs typeface="Gill Sans" panose="020B0502020104020203" pitchFamily="34" charset="-79"/>
              </a:rPr>
              <a:t>DESIGN CHALLENGE BRIEF - Prep</a:t>
            </a:r>
            <a:br>
              <a:rPr lang="en-US" b="1" dirty="0">
                <a:latin typeface="Gill Sans" panose="020B0502020104020203" pitchFamily="34" charset="-79"/>
                <a:cs typeface="Gill Sans" panose="020B0502020104020203" pitchFamily="34" charset="-79"/>
              </a:rPr>
            </a:br>
            <a:endParaRPr lang="en-US" b="1" dirty="0">
              <a:latin typeface="Gill Sans" panose="020B0502020104020203" pitchFamily="34" charset="-79"/>
              <a:cs typeface="Gill Sans" panose="020B0502020104020203" pitchFamily="34" charset="-79"/>
            </a:endParaRPr>
          </a:p>
          <a:p>
            <a:pPr marL="514350" indent="-514350">
              <a:buFont typeface="+mj-lt"/>
              <a:buAutoNum type="arabicPeriod"/>
            </a:pPr>
            <a:r>
              <a:rPr lang="en-US" dirty="0">
                <a:latin typeface="Gill Sans" panose="020B0502020104020203" pitchFamily="34" charset="-79"/>
                <a:cs typeface="Gill Sans" panose="020B0502020104020203" pitchFamily="34" charset="-79"/>
              </a:rPr>
              <a:t>Your Tutor will assign you </a:t>
            </a:r>
            <a:r>
              <a:rPr lang="en-US" u="sng" dirty="0">
                <a:latin typeface="Gill Sans" panose="020B0502020104020203" pitchFamily="34" charset="-79"/>
                <a:cs typeface="Gill Sans" panose="020B0502020104020203" pitchFamily="34" charset="-79"/>
              </a:rPr>
              <a:t>a design challenge brief</a:t>
            </a:r>
            <a:br>
              <a:rPr lang="en-US" u="sng" dirty="0">
                <a:latin typeface="Gill Sans" panose="020B0502020104020203" pitchFamily="34" charset="-79"/>
                <a:cs typeface="Gill Sans" panose="020B0502020104020203" pitchFamily="34" charset="-79"/>
              </a:rPr>
            </a:br>
            <a:r>
              <a:rPr lang="en-US" sz="2000" i="1" dirty="0">
                <a:latin typeface="Gill Sans" panose="020B0502020104020203" pitchFamily="34" charset="-79"/>
                <a:cs typeface="Gill Sans" panose="020B0502020104020203" pitchFamily="34" charset="-79"/>
              </a:rPr>
              <a:t>(See Blackboard Study Topics &gt; Week 5 &gt; Design Challenge </a:t>
            </a:r>
            <a:r>
              <a:rPr lang="en-US" sz="2000" i="1" dirty="0" err="1">
                <a:latin typeface="Gill Sans" panose="020B0502020104020203" pitchFamily="34" charset="-79"/>
                <a:cs typeface="Gill Sans" panose="020B0502020104020203" pitchFamily="34" charset="-79"/>
              </a:rPr>
              <a:t>Briefs.docx</a:t>
            </a:r>
            <a:r>
              <a:rPr lang="en-US" sz="2000" i="1" dirty="0">
                <a:latin typeface="Gill Sans" panose="020B0502020104020203" pitchFamily="34" charset="-79"/>
                <a:cs typeface="Gill Sans" panose="020B0502020104020203" pitchFamily="34" charset="-79"/>
              </a:rPr>
              <a:t>)</a:t>
            </a:r>
          </a:p>
          <a:p>
            <a:pPr marL="514350" indent="-514350">
              <a:buFont typeface="+mj-lt"/>
              <a:buAutoNum type="arabicPeriod"/>
            </a:pPr>
            <a:r>
              <a:rPr lang="en-US" dirty="0">
                <a:latin typeface="Gill Sans" panose="020B0502020104020203" pitchFamily="34" charset="-79"/>
                <a:cs typeface="Gill Sans" panose="020B0502020104020203" pitchFamily="34" charset="-79"/>
              </a:rPr>
              <a:t>Read through it, and familiarise yourself with the </a:t>
            </a:r>
            <a:r>
              <a:rPr lang="en-US" u="sng" dirty="0">
                <a:latin typeface="Gill Sans" panose="020B0502020104020203" pitchFamily="34" charset="-79"/>
                <a:cs typeface="Gill Sans" panose="020B0502020104020203" pitchFamily="34" charset="-79"/>
              </a:rPr>
              <a:t>subject matter </a:t>
            </a:r>
            <a:r>
              <a:rPr lang="en-US" dirty="0">
                <a:latin typeface="Gill Sans" panose="020B0502020104020203" pitchFamily="34" charset="-79"/>
                <a:cs typeface="Gill Sans" panose="020B0502020104020203" pitchFamily="34" charset="-79"/>
              </a:rPr>
              <a:t>and </a:t>
            </a:r>
            <a:r>
              <a:rPr lang="en-US" u="sng" dirty="0">
                <a:latin typeface="Gill Sans" panose="020B0502020104020203" pitchFamily="34" charset="-79"/>
                <a:cs typeface="Gill Sans" panose="020B0502020104020203" pitchFamily="34" charset="-79"/>
              </a:rPr>
              <a:t>audience</a:t>
            </a:r>
          </a:p>
          <a:p>
            <a:pPr marL="514350" indent="-514350">
              <a:buFont typeface="+mj-lt"/>
              <a:buAutoNum type="arabicPeriod"/>
            </a:pPr>
            <a:r>
              <a:rPr lang="en-US" dirty="0">
                <a:latin typeface="Gill Sans" panose="020B0502020104020203" pitchFamily="34" charset="-79"/>
                <a:cs typeface="Gill Sans" panose="020B0502020104020203" pitchFamily="34" charset="-79"/>
              </a:rPr>
              <a:t>Each design challenge will take </a:t>
            </a:r>
            <a:r>
              <a:rPr lang="en-US" b="1" dirty="0">
                <a:solidFill>
                  <a:srgbClr val="EC2AFA"/>
                </a:solidFill>
                <a:latin typeface="Gill Sans" panose="020B0502020104020203" pitchFamily="34" charset="-79"/>
                <a:cs typeface="Gill Sans" panose="020B0502020104020203" pitchFamily="34" charset="-79"/>
              </a:rPr>
              <a:t>30mins</a:t>
            </a:r>
          </a:p>
          <a:p>
            <a:pPr marL="514350" indent="-514350">
              <a:buFont typeface="+mj-lt"/>
              <a:buAutoNum type="arabicPeriod"/>
            </a:pPr>
            <a:r>
              <a:rPr lang="en-US" dirty="0">
                <a:latin typeface="Gill Sans" panose="020B0502020104020203" pitchFamily="34" charset="-79"/>
                <a:cs typeface="Gill Sans" panose="020B0502020104020203" pitchFamily="34" charset="-79"/>
              </a:rPr>
              <a:t>Take your A2/A3 paper and divide it up into </a:t>
            </a:r>
            <a:r>
              <a:rPr lang="en-US" u="sng" dirty="0">
                <a:latin typeface="Gill Sans" panose="020B0502020104020203" pitchFamily="34" charset="-79"/>
                <a:cs typeface="Gill Sans" panose="020B0502020104020203" pitchFamily="34" charset="-79"/>
              </a:rPr>
              <a:t>7 section </a:t>
            </a:r>
            <a:r>
              <a:rPr lang="en-US" dirty="0">
                <a:latin typeface="Gill Sans" panose="020B0502020104020203" pitchFamily="34" charset="-79"/>
                <a:cs typeface="Gill Sans" panose="020B0502020104020203" pitchFamily="34" charset="-79"/>
              </a:rPr>
              <a:t>as per the example on the next slide …</a:t>
            </a:r>
          </a:p>
          <a:p>
            <a:pPr marL="514350" indent="-514350">
              <a:buFont typeface="+mj-lt"/>
              <a:buAutoNum type="arabicPeriod"/>
            </a:pPr>
            <a:endParaRPr lang="en-US" dirty="0">
              <a:latin typeface="Gill Sans" panose="020B0502020104020203" pitchFamily="34" charset="-79"/>
              <a:cs typeface="Gill Sans" panose="020B0502020104020203" pitchFamily="34" charset="-79"/>
            </a:endParaRPr>
          </a:p>
          <a:p>
            <a:pPr marL="514350" indent="-514350">
              <a:buFont typeface="+mj-lt"/>
              <a:buAutoNum type="arabicPeriod"/>
            </a:pPr>
            <a:endParaRPr lang="en-US" dirty="0">
              <a:latin typeface="Gill Sans" panose="020B0502020104020203" pitchFamily="34" charset="-79"/>
              <a:cs typeface="Gill Sans" panose="020B0502020104020203" pitchFamily="34" charset="-79"/>
            </a:endParaRPr>
          </a:p>
          <a:p>
            <a:pPr marL="514350" indent="-514350">
              <a:buFont typeface="+mj-lt"/>
              <a:buAutoNum type="arabicPeriod"/>
            </a:pPr>
            <a:endParaRPr lang="en-US" dirty="0">
              <a:latin typeface="Gill Sans" panose="020B0502020104020203" pitchFamily="34" charset="-79"/>
              <a:cs typeface="Gill Sans" panose="020B0502020104020203" pitchFamily="34" charset="-79"/>
            </a:endParaRPr>
          </a:p>
        </p:txBody>
      </p:sp>
      <p:sp>
        <p:nvSpPr>
          <p:cNvPr id="5" name="Text Placeholder 4"/>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25114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C3ACE3-4AC2-F04D-B414-E88C960B8AA3}"/>
              </a:ext>
            </a:extLst>
          </p:cNvPr>
          <p:cNvPicPr>
            <a:picLocks noChangeAspect="1"/>
          </p:cNvPicPr>
          <p:nvPr/>
        </p:nvPicPr>
        <p:blipFill>
          <a:blip r:embed="rId2"/>
          <a:stretch>
            <a:fillRect/>
          </a:stretch>
        </p:blipFill>
        <p:spPr>
          <a:xfrm>
            <a:off x="1705970" y="338350"/>
            <a:ext cx="8761864" cy="6206321"/>
          </a:xfrm>
          <a:prstGeom prst="rect">
            <a:avLst/>
          </a:prstGeom>
        </p:spPr>
      </p:pic>
      <p:sp>
        <p:nvSpPr>
          <p:cNvPr id="4" name="TextBox 3">
            <a:extLst>
              <a:ext uri="{FF2B5EF4-FFF2-40B4-BE49-F238E27FC236}">
                <a16:creationId xmlns:a16="http://schemas.microsoft.com/office/drawing/2014/main" id="{1A53171F-25CE-6F40-B6E7-D8B9FA8B3FCB}"/>
              </a:ext>
            </a:extLst>
          </p:cNvPr>
          <p:cNvSpPr txBox="1"/>
          <p:nvPr/>
        </p:nvSpPr>
        <p:spPr>
          <a:xfrm>
            <a:off x="1815153" y="818865"/>
            <a:ext cx="298480" cy="338554"/>
          </a:xfrm>
          <a:prstGeom prst="rect">
            <a:avLst/>
          </a:prstGeom>
          <a:noFill/>
        </p:spPr>
        <p:txBody>
          <a:bodyPr wrap="none" rtlCol="0">
            <a:spAutoFit/>
          </a:bodyPr>
          <a:lstStyle/>
          <a:p>
            <a:r>
              <a:rPr lang="en-AU" sz="1600" b="1" dirty="0">
                <a:solidFill>
                  <a:srgbClr val="EC2AFA"/>
                </a:solidFill>
              </a:rPr>
              <a:t>1</a:t>
            </a:r>
          </a:p>
        </p:txBody>
      </p:sp>
      <p:sp>
        <p:nvSpPr>
          <p:cNvPr id="5" name="TextBox 4">
            <a:extLst>
              <a:ext uri="{FF2B5EF4-FFF2-40B4-BE49-F238E27FC236}">
                <a16:creationId xmlns:a16="http://schemas.microsoft.com/office/drawing/2014/main" id="{99538CAC-B5F2-104D-B409-231B99AE23AB}"/>
              </a:ext>
            </a:extLst>
          </p:cNvPr>
          <p:cNvSpPr txBox="1"/>
          <p:nvPr/>
        </p:nvSpPr>
        <p:spPr>
          <a:xfrm>
            <a:off x="3275463" y="846160"/>
            <a:ext cx="298480" cy="338554"/>
          </a:xfrm>
          <a:prstGeom prst="rect">
            <a:avLst/>
          </a:prstGeom>
          <a:noFill/>
        </p:spPr>
        <p:txBody>
          <a:bodyPr wrap="none" rtlCol="0">
            <a:spAutoFit/>
          </a:bodyPr>
          <a:lstStyle/>
          <a:p>
            <a:r>
              <a:rPr lang="en-AU" sz="1600" b="1" dirty="0">
                <a:solidFill>
                  <a:srgbClr val="EC2AFA"/>
                </a:solidFill>
              </a:rPr>
              <a:t>2</a:t>
            </a:r>
          </a:p>
        </p:txBody>
      </p:sp>
      <p:sp>
        <p:nvSpPr>
          <p:cNvPr id="6" name="TextBox 5">
            <a:extLst>
              <a:ext uri="{FF2B5EF4-FFF2-40B4-BE49-F238E27FC236}">
                <a16:creationId xmlns:a16="http://schemas.microsoft.com/office/drawing/2014/main" id="{C6855959-FC18-D142-BE5E-73006766EE30}"/>
              </a:ext>
            </a:extLst>
          </p:cNvPr>
          <p:cNvSpPr txBox="1"/>
          <p:nvPr/>
        </p:nvSpPr>
        <p:spPr>
          <a:xfrm>
            <a:off x="4790536" y="818865"/>
            <a:ext cx="298480" cy="338554"/>
          </a:xfrm>
          <a:prstGeom prst="rect">
            <a:avLst/>
          </a:prstGeom>
          <a:noFill/>
        </p:spPr>
        <p:txBody>
          <a:bodyPr wrap="none" rtlCol="0">
            <a:spAutoFit/>
          </a:bodyPr>
          <a:lstStyle/>
          <a:p>
            <a:r>
              <a:rPr lang="en-AU" sz="1600" b="1" dirty="0">
                <a:solidFill>
                  <a:srgbClr val="EC2AFA"/>
                </a:solidFill>
              </a:rPr>
              <a:t>3</a:t>
            </a:r>
          </a:p>
        </p:txBody>
      </p:sp>
      <p:sp>
        <p:nvSpPr>
          <p:cNvPr id="7" name="TextBox 6">
            <a:extLst>
              <a:ext uri="{FF2B5EF4-FFF2-40B4-BE49-F238E27FC236}">
                <a16:creationId xmlns:a16="http://schemas.microsoft.com/office/drawing/2014/main" id="{23379ADC-F85E-C844-9CA5-37944EACB8EC}"/>
              </a:ext>
            </a:extLst>
          </p:cNvPr>
          <p:cNvSpPr txBox="1"/>
          <p:nvPr/>
        </p:nvSpPr>
        <p:spPr>
          <a:xfrm>
            <a:off x="6924136" y="826886"/>
            <a:ext cx="298480" cy="338554"/>
          </a:xfrm>
          <a:prstGeom prst="rect">
            <a:avLst/>
          </a:prstGeom>
          <a:noFill/>
        </p:spPr>
        <p:txBody>
          <a:bodyPr wrap="none" rtlCol="0">
            <a:spAutoFit/>
          </a:bodyPr>
          <a:lstStyle/>
          <a:p>
            <a:r>
              <a:rPr lang="en-AU" sz="1600" b="1" dirty="0">
                <a:solidFill>
                  <a:srgbClr val="EC2AFA"/>
                </a:solidFill>
              </a:rPr>
              <a:t>4</a:t>
            </a:r>
          </a:p>
        </p:txBody>
      </p:sp>
      <p:sp>
        <p:nvSpPr>
          <p:cNvPr id="8" name="TextBox 7">
            <a:extLst>
              <a:ext uri="{FF2B5EF4-FFF2-40B4-BE49-F238E27FC236}">
                <a16:creationId xmlns:a16="http://schemas.microsoft.com/office/drawing/2014/main" id="{18440C12-2F6A-3C4C-AFF6-5E4F7F14D915}"/>
              </a:ext>
            </a:extLst>
          </p:cNvPr>
          <p:cNvSpPr txBox="1"/>
          <p:nvPr/>
        </p:nvSpPr>
        <p:spPr>
          <a:xfrm>
            <a:off x="8817413" y="862055"/>
            <a:ext cx="298480" cy="338554"/>
          </a:xfrm>
          <a:prstGeom prst="rect">
            <a:avLst/>
          </a:prstGeom>
          <a:noFill/>
        </p:spPr>
        <p:txBody>
          <a:bodyPr wrap="none" rtlCol="0">
            <a:spAutoFit/>
          </a:bodyPr>
          <a:lstStyle/>
          <a:p>
            <a:r>
              <a:rPr lang="en-AU" sz="1600" b="1" dirty="0">
                <a:solidFill>
                  <a:srgbClr val="EC2AFA"/>
                </a:solidFill>
              </a:rPr>
              <a:t>5</a:t>
            </a:r>
          </a:p>
        </p:txBody>
      </p:sp>
      <p:sp>
        <p:nvSpPr>
          <p:cNvPr id="9" name="TextBox 8">
            <a:extLst>
              <a:ext uri="{FF2B5EF4-FFF2-40B4-BE49-F238E27FC236}">
                <a16:creationId xmlns:a16="http://schemas.microsoft.com/office/drawing/2014/main" id="{1AE2A973-75A9-364E-B032-3E419AD36BC0}"/>
              </a:ext>
            </a:extLst>
          </p:cNvPr>
          <p:cNvSpPr txBox="1"/>
          <p:nvPr/>
        </p:nvSpPr>
        <p:spPr>
          <a:xfrm>
            <a:off x="8864305" y="3575119"/>
            <a:ext cx="298480" cy="338554"/>
          </a:xfrm>
          <a:prstGeom prst="rect">
            <a:avLst/>
          </a:prstGeom>
          <a:noFill/>
        </p:spPr>
        <p:txBody>
          <a:bodyPr wrap="none" rtlCol="0">
            <a:spAutoFit/>
          </a:bodyPr>
          <a:lstStyle/>
          <a:p>
            <a:r>
              <a:rPr lang="en-AU" sz="1600" b="1" dirty="0">
                <a:solidFill>
                  <a:srgbClr val="EC2AFA"/>
                </a:solidFill>
              </a:rPr>
              <a:t>7</a:t>
            </a:r>
          </a:p>
        </p:txBody>
      </p:sp>
      <p:sp>
        <p:nvSpPr>
          <p:cNvPr id="10" name="TextBox 9">
            <a:extLst>
              <a:ext uri="{FF2B5EF4-FFF2-40B4-BE49-F238E27FC236}">
                <a16:creationId xmlns:a16="http://schemas.microsoft.com/office/drawing/2014/main" id="{CC8E233B-F842-684B-B86D-C8B28E7388B3}"/>
              </a:ext>
            </a:extLst>
          </p:cNvPr>
          <p:cNvSpPr txBox="1"/>
          <p:nvPr/>
        </p:nvSpPr>
        <p:spPr>
          <a:xfrm>
            <a:off x="1795186" y="3552393"/>
            <a:ext cx="298480" cy="338554"/>
          </a:xfrm>
          <a:prstGeom prst="rect">
            <a:avLst/>
          </a:prstGeom>
          <a:noFill/>
        </p:spPr>
        <p:txBody>
          <a:bodyPr wrap="none" rtlCol="0">
            <a:spAutoFit/>
          </a:bodyPr>
          <a:lstStyle/>
          <a:p>
            <a:r>
              <a:rPr lang="en-AU" sz="1600" b="1" dirty="0">
                <a:solidFill>
                  <a:srgbClr val="EC2AFA"/>
                </a:solidFill>
              </a:rPr>
              <a:t>6</a:t>
            </a:r>
          </a:p>
        </p:txBody>
      </p:sp>
    </p:spTree>
    <p:extLst>
      <p:ext uri="{BB962C8B-B14F-4D97-AF65-F5344CB8AC3E}">
        <p14:creationId xmlns:p14="http://schemas.microsoft.com/office/powerpoint/2010/main" val="968798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lstStyle/>
          <a:p>
            <a:r>
              <a:rPr lang="en-AU" b="1" dirty="0"/>
              <a:t>Commence Step 1:</a:t>
            </a:r>
          </a:p>
          <a:p>
            <a:r>
              <a:rPr lang="en-AU" b="1" dirty="0">
                <a:solidFill>
                  <a:srgbClr val="EC2AFA"/>
                </a:solidFill>
              </a:rPr>
              <a:t>1. Why </a:t>
            </a:r>
          </a:p>
          <a:p>
            <a:pPr marL="457200" indent="-457200">
              <a:buFont typeface="Arial" panose="020B0604020202020204" pitchFamily="34" charset="0"/>
              <a:buChar char="•"/>
            </a:pPr>
            <a:r>
              <a:rPr lang="en-AU" dirty="0"/>
              <a:t>Understand your goal </a:t>
            </a:r>
          </a:p>
          <a:p>
            <a:pPr marL="457200" indent="-457200">
              <a:buFont typeface="Arial" panose="020B0604020202020204" pitchFamily="34" charset="0"/>
              <a:buChar char="•"/>
            </a:pPr>
            <a:r>
              <a:rPr lang="en-AU" dirty="0"/>
              <a:t>Why is this product or feature important? What problem are we trying to solve? What impact does it have on the world? How does this product benefit customers? What business opportunity does it create? </a:t>
            </a:r>
          </a:p>
          <a:p>
            <a:pPr marL="457200" indent="-457200">
              <a:buFont typeface="Arial" panose="020B0604020202020204" pitchFamily="34" charset="0"/>
              <a:buChar char="•"/>
            </a:pPr>
            <a:r>
              <a:rPr lang="en-AU" dirty="0"/>
              <a:t>For existing products: </a:t>
            </a:r>
          </a:p>
          <a:p>
            <a:pPr marL="914400" lvl="1" indent="-457200">
              <a:buFont typeface="Arial" panose="020B0604020202020204" pitchFamily="34" charset="0"/>
              <a:buChar char="•"/>
            </a:pPr>
            <a:r>
              <a:rPr lang="en-AU" dirty="0"/>
              <a:t>How it extends company’s mission? </a:t>
            </a:r>
          </a:p>
          <a:p>
            <a:pPr marL="914400" lvl="1" indent="-457200">
              <a:buFont typeface="Arial" panose="020B0604020202020204" pitchFamily="34" charset="0"/>
              <a:buChar char="•"/>
            </a:pPr>
            <a:r>
              <a:rPr lang="en-AU" dirty="0"/>
              <a:t>+ all of the above </a:t>
            </a:r>
          </a:p>
          <a:p>
            <a:endParaRPr lang="en-AU" dirty="0"/>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2</a:t>
            </a:r>
          </a:p>
        </p:txBody>
      </p:sp>
    </p:spTree>
    <p:extLst>
      <p:ext uri="{BB962C8B-B14F-4D97-AF65-F5344CB8AC3E}">
        <p14:creationId xmlns:p14="http://schemas.microsoft.com/office/powerpoint/2010/main" val="307094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lstStyle/>
          <a:p>
            <a:r>
              <a:rPr lang="en-AU" b="1" dirty="0"/>
              <a:t>Commence Step 2:</a:t>
            </a:r>
          </a:p>
          <a:p>
            <a:r>
              <a:rPr lang="en-AU" b="1" dirty="0">
                <a:solidFill>
                  <a:srgbClr val="EC2AFA"/>
                </a:solidFill>
              </a:rPr>
              <a:t>2. Who</a:t>
            </a:r>
          </a:p>
          <a:p>
            <a:pPr marL="457200" indent="-457200">
              <a:buFont typeface="Arial" panose="020B0604020202020204" pitchFamily="34" charset="0"/>
              <a:buChar char="•"/>
            </a:pPr>
            <a:r>
              <a:rPr lang="en-AU" dirty="0"/>
              <a:t>Define the audience </a:t>
            </a:r>
          </a:p>
          <a:p>
            <a:pPr marL="457200" indent="-457200">
              <a:buFont typeface="Arial" panose="020B0604020202020204" pitchFamily="34" charset="0"/>
              <a:buChar char="•"/>
            </a:pPr>
            <a:r>
              <a:rPr lang="en-AU" dirty="0"/>
              <a:t>What are the categories of people who have significantly different motivations for using this product? Pick one. </a:t>
            </a:r>
          </a:p>
          <a:p>
            <a:pPr marL="457200" indent="-457200">
              <a:buFont typeface="Arial" panose="020B0604020202020204" pitchFamily="34" charset="0"/>
              <a:buChar char="•"/>
            </a:pPr>
            <a:r>
              <a:rPr lang="en-AU" dirty="0"/>
              <a:t>What are the different groups inside this audience that have different needs? </a:t>
            </a:r>
          </a:p>
          <a:p>
            <a:pPr marL="914400" lvl="1" indent="-457200">
              <a:buFont typeface="Arial" panose="020B0604020202020204" pitchFamily="34" charset="0"/>
              <a:buChar char="•"/>
            </a:pPr>
            <a:r>
              <a:rPr lang="en-AU" dirty="0"/>
              <a:t>Age, gender, location, occupation, mobility etc. </a:t>
            </a:r>
          </a:p>
          <a:p>
            <a:endParaRPr lang="en-AU" dirty="0"/>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3</a:t>
            </a:r>
          </a:p>
        </p:txBody>
      </p:sp>
    </p:spTree>
    <p:extLst>
      <p:ext uri="{BB962C8B-B14F-4D97-AF65-F5344CB8AC3E}">
        <p14:creationId xmlns:p14="http://schemas.microsoft.com/office/powerpoint/2010/main" val="143557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normAutofit fontScale="92500" lnSpcReduction="10000"/>
          </a:bodyPr>
          <a:lstStyle/>
          <a:p>
            <a:pPr>
              <a:lnSpc>
                <a:spcPct val="120000"/>
              </a:lnSpc>
            </a:pPr>
            <a:r>
              <a:rPr lang="en-AU" b="1" dirty="0"/>
              <a:t>Commence Step 3:</a:t>
            </a:r>
          </a:p>
          <a:p>
            <a:pPr>
              <a:lnSpc>
                <a:spcPct val="120000"/>
              </a:lnSpc>
            </a:pPr>
            <a:r>
              <a:rPr lang="en-AU" b="1" dirty="0">
                <a:solidFill>
                  <a:srgbClr val="EC2AFA"/>
                </a:solidFill>
              </a:rPr>
              <a:t>3. When and Where</a:t>
            </a:r>
          </a:p>
          <a:p>
            <a:pPr marL="457200" indent="-457200">
              <a:lnSpc>
                <a:spcPct val="120000"/>
              </a:lnSpc>
              <a:buFont typeface="Arial" panose="020B0604020202020204" pitchFamily="34" charset="0"/>
              <a:buChar char="•"/>
            </a:pPr>
            <a:r>
              <a:rPr lang="en-AU" dirty="0"/>
              <a:t>Understand customer's context and needs </a:t>
            </a:r>
          </a:p>
          <a:p>
            <a:pPr marL="457200" indent="-457200">
              <a:lnSpc>
                <a:spcPct val="120000"/>
              </a:lnSpc>
              <a:buFont typeface="Arial" panose="020B0604020202020204" pitchFamily="34" charset="0"/>
              <a:buChar char="•"/>
            </a:pPr>
            <a:r>
              <a:rPr lang="en-AU" dirty="0"/>
              <a:t>List the context and conditions (When and Where) </a:t>
            </a:r>
          </a:p>
          <a:p>
            <a:pPr marL="914400" lvl="1" indent="-457200">
              <a:lnSpc>
                <a:spcPct val="120000"/>
              </a:lnSpc>
              <a:buFont typeface="Arial" panose="020B0604020202020204" pitchFamily="34" charset="0"/>
              <a:buChar char="•"/>
            </a:pPr>
            <a:r>
              <a:rPr lang="en-AU" dirty="0"/>
              <a:t>Where are they physically?</a:t>
            </a:r>
          </a:p>
          <a:p>
            <a:pPr marL="914400" lvl="1" indent="-457200">
              <a:lnSpc>
                <a:spcPct val="120000"/>
              </a:lnSpc>
              <a:buFont typeface="Arial" panose="020B0604020202020204" pitchFamily="34" charset="0"/>
              <a:buChar char="•"/>
            </a:pPr>
            <a:r>
              <a:rPr lang="en-AU" dirty="0"/>
              <a:t>Is there a trigger event causing this need? How much time do they have?</a:t>
            </a:r>
          </a:p>
          <a:p>
            <a:pPr marL="914400" lvl="1" indent="-457200">
              <a:lnSpc>
                <a:spcPct val="120000"/>
              </a:lnSpc>
              <a:buFont typeface="Arial" panose="020B0604020202020204" pitchFamily="34" charset="0"/>
              <a:buChar char="•"/>
            </a:pPr>
            <a:r>
              <a:rPr lang="en-AU" dirty="0"/>
              <a:t>Are they on a specific digital app or platform? What emotions do they experience? </a:t>
            </a:r>
          </a:p>
          <a:p>
            <a:pPr marL="457200" indent="-457200">
              <a:lnSpc>
                <a:spcPct val="120000"/>
              </a:lnSpc>
              <a:buFont typeface="Arial" panose="020B0604020202020204" pitchFamily="34" charset="0"/>
              <a:buChar char="•"/>
            </a:pPr>
            <a:r>
              <a:rPr lang="en-AU" dirty="0"/>
              <a:t>List customers needs </a:t>
            </a:r>
          </a:p>
          <a:p>
            <a:pPr marL="914400" lvl="1" indent="-457200">
              <a:lnSpc>
                <a:spcPct val="120000"/>
              </a:lnSpc>
              <a:buFont typeface="Arial" panose="020B0604020202020204" pitchFamily="34" charset="0"/>
              <a:buChar char="•"/>
            </a:pPr>
            <a:r>
              <a:rPr lang="en-AU" dirty="0"/>
              <a:t>What is the customer’s high-level motivation for solving the problem? </a:t>
            </a:r>
          </a:p>
          <a:p>
            <a:pPr marL="914400" lvl="1" indent="-457200">
              <a:lnSpc>
                <a:spcPct val="120000"/>
              </a:lnSpc>
              <a:buFont typeface="Arial" panose="020B0604020202020204" pitchFamily="34" charset="0"/>
              <a:buChar char="•"/>
            </a:pPr>
            <a:r>
              <a:rPr lang="en-AU" dirty="0"/>
              <a:t>How could they achieve that? </a:t>
            </a:r>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4</a:t>
            </a:r>
          </a:p>
        </p:txBody>
      </p:sp>
    </p:spTree>
    <p:extLst>
      <p:ext uri="{BB962C8B-B14F-4D97-AF65-F5344CB8AC3E}">
        <p14:creationId xmlns:p14="http://schemas.microsoft.com/office/powerpoint/2010/main" val="399152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DBC46-8A66-8D4D-8A49-373F6BFDFA3B}"/>
              </a:ext>
            </a:extLst>
          </p:cNvPr>
          <p:cNvSpPr>
            <a:spLocks noGrp="1"/>
          </p:cNvSpPr>
          <p:nvPr>
            <p:ph idx="1"/>
          </p:nvPr>
        </p:nvSpPr>
        <p:spPr/>
        <p:txBody>
          <a:bodyPr>
            <a:normAutofit/>
          </a:bodyPr>
          <a:lstStyle/>
          <a:p>
            <a:pPr>
              <a:lnSpc>
                <a:spcPct val="120000"/>
              </a:lnSpc>
            </a:pPr>
            <a:r>
              <a:rPr lang="en-AU" b="1" dirty="0"/>
              <a:t>Commence Step 4:</a:t>
            </a:r>
          </a:p>
          <a:p>
            <a:pPr>
              <a:lnSpc>
                <a:spcPct val="120000"/>
              </a:lnSpc>
            </a:pPr>
            <a:r>
              <a:rPr lang="en-AU" b="1" dirty="0">
                <a:solidFill>
                  <a:srgbClr val="EC2AFA"/>
                </a:solidFill>
              </a:rPr>
              <a:t>4. What</a:t>
            </a:r>
          </a:p>
          <a:p>
            <a:pPr marL="457200" indent="-457200">
              <a:buFont typeface="Arial" panose="020B0604020202020204" pitchFamily="34" charset="0"/>
              <a:buChar char="•"/>
            </a:pPr>
            <a:r>
              <a:rPr lang="en-AU" dirty="0"/>
              <a:t>List ideas (A, B, C...) </a:t>
            </a:r>
          </a:p>
          <a:p>
            <a:pPr marL="457200" indent="-457200">
              <a:buFont typeface="Arial" panose="020B0604020202020204" pitchFamily="34" charset="0"/>
              <a:buChar char="•"/>
            </a:pPr>
            <a:r>
              <a:rPr lang="en-AU" dirty="0"/>
              <a:t>What could the company build to </a:t>
            </a:r>
            <a:r>
              <a:rPr lang="en-AU" dirty="0" err="1"/>
              <a:t>fulfill</a:t>
            </a:r>
            <a:r>
              <a:rPr lang="en-AU" dirty="0"/>
              <a:t> the customer’s needs? </a:t>
            </a:r>
          </a:p>
          <a:p>
            <a:pPr marL="914400" lvl="1" indent="-457200">
              <a:buFont typeface="Arial" panose="020B0604020202020204" pitchFamily="34" charset="0"/>
              <a:buChar char="•"/>
            </a:pPr>
            <a:r>
              <a:rPr lang="en-AU" dirty="0"/>
              <a:t>Type of product: physical/digital </a:t>
            </a:r>
          </a:p>
          <a:p>
            <a:pPr marL="914400" lvl="1" indent="-457200">
              <a:buFont typeface="Arial" panose="020B0604020202020204" pitchFamily="34" charset="0"/>
              <a:buChar char="•"/>
            </a:pPr>
            <a:r>
              <a:rPr lang="en-AU" dirty="0"/>
              <a:t>Smart watch, smartphone, tablet, desktop, laptop, TV, VR-headset etc. </a:t>
            </a:r>
          </a:p>
          <a:p>
            <a:pPr marL="914400" lvl="1" indent="-457200">
              <a:buFont typeface="Arial" panose="020B0604020202020204" pitchFamily="34" charset="0"/>
              <a:buChar char="•"/>
            </a:pPr>
            <a:r>
              <a:rPr lang="en-AU" dirty="0"/>
              <a:t>Type of interface — graphic, audio/voice, VR, AR etc. </a:t>
            </a:r>
            <a:endParaRPr lang="en-AU" dirty="0">
              <a:effectLst/>
            </a:endParaRPr>
          </a:p>
        </p:txBody>
      </p:sp>
      <p:sp>
        <p:nvSpPr>
          <p:cNvPr id="3" name="Text Placeholder 2">
            <a:extLst>
              <a:ext uri="{FF2B5EF4-FFF2-40B4-BE49-F238E27FC236}">
                <a16:creationId xmlns:a16="http://schemas.microsoft.com/office/drawing/2014/main" id="{12E782A1-C497-B140-B76F-10E5F12DD59B}"/>
              </a:ext>
            </a:extLst>
          </p:cNvPr>
          <p:cNvSpPr>
            <a:spLocks noGrp="1"/>
          </p:cNvSpPr>
          <p:nvPr>
            <p:ph type="body" sz="quarter" idx="13"/>
          </p:nvPr>
        </p:nvSpPr>
        <p:spPr/>
        <p:txBody>
          <a:bodyPr/>
          <a:lstStyle/>
          <a:p>
            <a:r>
              <a:rPr lang="en-AU" dirty="0"/>
              <a:t>5</a:t>
            </a:r>
          </a:p>
        </p:txBody>
      </p:sp>
    </p:spTree>
    <p:extLst>
      <p:ext uri="{BB962C8B-B14F-4D97-AF65-F5344CB8AC3E}">
        <p14:creationId xmlns:p14="http://schemas.microsoft.com/office/powerpoint/2010/main" val="384613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6432</TotalTime>
  <Words>423</Words>
  <Application>Microsoft Macintosh PowerPoint</Application>
  <PresentationFormat>Widescreen</PresentationFormat>
  <Paragraphs>89</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Narrow</vt:lpstr>
      <vt:lpstr>Calibri</vt:lpstr>
      <vt:lpstr>Gill Sans</vt:lpstr>
      <vt:lpstr>Mangal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Recommended reading / viewing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3: Enhancing Hello World </dc:title>
  <dc:creator>Peter Smith</dc:creator>
  <cp:lastModifiedBy>Peter Smith</cp:lastModifiedBy>
  <cp:revision>307</cp:revision>
  <dcterms:created xsi:type="dcterms:W3CDTF">2017-01-08T09:59:18Z</dcterms:created>
  <dcterms:modified xsi:type="dcterms:W3CDTF">2021-03-29T01:55:30Z</dcterms:modified>
</cp:coreProperties>
</file>